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29"/>
  </p:notesMasterIdLst>
  <p:handoutMasterIdLst>
    <p:handoutMasterId r:id="rId30"/>
  </p:handoutMasterIdLst>
  <p:sldIdLst>
    <p:sldId id="275" r:id="rId2"/>
    <p:sldId id="292" r:id="rId3"/>
    <p:sldId id="308" r:id="rId4"/>
    <p:sldId id="293" r:id="rId5"/>
    <p:sldId id="294" r:id="rId6"/>
    <p:sldId id="295" r:id="rId7"/>
    <p:sldId id="296" r:id="rId8"/>
    <p:sldId id="315" r:id="rId9"/>
    <p:sldId id="297" r:id="rId10"/>
    <p:sldId id="316" r:id="rId11"/>
    <p:sldId id="317" r:id="rId12"/>
    <p:sldId id="309" r:id="rId13"/>
    <p:sldId id="310" r:id="rId14"/>
    <p:sldId id="312" r:id="rId15"/>
    <p:sldId id="313" r:id="rId16"/>
    <p:sldId id="318" r:id="rId17"/>
    <p:sldId id="320" r:id="rId18"/>
    <p:sldId id="321" r:id="rId19"/>
    <p:sldId id="314" r:id="rId20"/>
    <p:sldId id="299" r:id="rId21"/>
    <p:sldId id="300" r:id="rId22"/>
    <p:sldId id="307" r:id="rId23"/>
    <p:sldId id="322" r:id="rId24"/>
    <p:sldId id="323" r:id="rId25"/>
    <p:sldId id="303" r:id="rId26"/>
    <p:sldId id="304" r:id="rId27"/>
    <p:sldId id="305" r:id="rId28"/>
  </p:sldIdLst>
  <p:sldSz cx="9144000" cy="6858000" type="screen4x3"/>
  <p:notesSz cx="6867525" cy="9993313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80"/>
    <a:srgbClr val="9900CC"/>
    <a:srgbClr val="420A7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4680" autoAdjust="0"/>
    <p:restoredTop sz="94660"/>
  </p:normalViewPr>
  <p:slideViewPr>
    <p:cSldViewPr>
      <p:cViewPr varScale="1">
        <p:scale>
          <a:sx n="74" d="100"/>
          <a:sy n="74" d="100"/>
        </p:scale>
        <p:origin x="-10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6563" cy="5000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9375" y="0"/>
            <a:ext cx="2976563" cy="5000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333403-E67E-460B-9BF3-4327F27CA493}" type="datetimeFigureOut">
              <a:rPr lang="en-GB" smtClean="0"/>
              <a:pPr/>
              <a:t>20/10/2011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91663"/>
            <a:ext cx="2976563" cy="5000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9375" y="9491663"/>
            <a:ext cx="2976563" cy="5000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2B074C-1532-4CED-A428-FF126BB805F3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5928" cy="499666"/>
          </a:xfrm>
          <a:prstGeom prst="rect">
            <a:avLst/>
          </a:prstGeom>
        </p:spPr>
        <p:txBody>
          <a:bodyPr vert="horz" lIns="96341" tIns="48171" rIns="96341" bIns="48171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0008" y="0"/>
            <a:ext cx="2975928" cy="499666"/>
          </a:xfrm>
          <a:prstGeom prst="rect">
            <a:avLst/>
          </a:prstGeom>
        </p:spPr>
        <p:txBody>
          <a:bodyPr vert="horz" lIns="96341" tIns="48171" rIns="96341" bIns="48171" rtlCol="0"/>
          <a:lstStyle>
            <a:lvl1pPr algn="r">
              <a:defRPr sz="1300"/>
            </a:lvl1pPr>
          </a:lstStyle>
          <a:p>
            <a:fld id="{8EBF4F12-A529-4BDE-8324-FC28A4601359}" type="datetimeFigureOut">
              <a:rPr lang="en-GB" smtClean="0"/>
              <a:pPr/>
              <a:t>20/10/2011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5038" y="749300"/>
            <a:ext cx="4997450" cy="3748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341" tIns="48171" rIns="96341" bIns="48171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6753" y="4746824"/>
            <a:ext cx="5494020" cy="4496991"/>
          </a:xfrm>
          <a:prstGeom prst="rect">
            <a:avLst/>
          </a:prstGeom>
        </p:spPr>
        <p:txBody>
          <a:bodyPr vert="horz" lIns="96341" tIns="48171" rIns="96341" bIns="4817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91913"/>
            <a:ext cx="2975928" cy="499666"/>
          </a:xfrm>
          <a:prstGeom prst="rect">
            <a:avLst/>
          </a:prstGeom>
        </p:spPr>
        <p:txBody>
          <a:bodyPr vert="horz" lIns="96341" tIns="48171" rIns="96341" bIns="48171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0008" y="9491913"/>
            <a:ext cx="2975928" cy="499666"/>
          </a:xfrm>
          <a:prstGeom prst="rect">
            <a:avLst/>
          </a:prstGeom>
        </p:spPr>
        <p:txBody>
          <a:bodyPr vert="horz" lIns="96341" tIns="48171" rIns="96341" bIns="48171" rtlCol="0" anchor="b"/>
          <a:lstStyle>
            <a:lvl1pPr algn="r">
              <a:defRPr sz="1300"/>
            </a:lvl1pPr>
          </a:lstStyle>
          <a:p>
            <a:fld id="{68DBDF25-512C-4DC4-A8BF-FC18E7CE46A8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461FE7E-006A-4469-839C-F317E70BBEF1}" type="slidenum">
              <a:rPr lang="en-GB" smtClean="0"/>
              <a:pPr/>
              <a:t>1</a:t>
            </a:fld>
            <a:endParaRPr lang="en-GB" dirty="0" smtClean="0"/>
          </a:p>
        </p:txBody>
      </p:sp>
      <p:sp>
        <p:nvSpPr>
          <p:cNvPr id="30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461FE7E-006A-4469-839C-F317E70BBEF1}" type="slidenum">
              <a:rPr lang="en-GB" smtClean="0"/>
              <a:pPr/>
              <a:t>10</a:t>
            </a:fld>
            <a:endParaRPr lang="en-GB" dirty="0" smtClean="0"/>
          </a:p>
        </p:txBody>
      </p:sp>
      <p:sp>
        <p:nvSpPr>
          <p:cNvPr id="30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baseline="0" dirty="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461FE7E-006A-4469-839C-F317E70BBEF1}" type="slidenum">
              <a:rPr lang="en-GB" smtClean="0"/>
              <a:pPr/>
              <a:t>11</a:t>
            </a:fld>
            <a:endParaRPr lang="en-GB" dirty="0" smtClean="0"/>
          </a:p>
        </p:txBody>
      </p:sp>
      <p:sp>
        <p:nvSpPr>
          <p:cNvPr id="30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baseline="0" dirty="0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461FE7E-006A-4469-839C-F317E70BBEF1}" type="slidenum">
              <a:rPr lang="en-GB" smtClean="0"/>
              <a:pPr/>
              <a:t>12</a:t>
            </a:fld>
            <a:endParaRPr lang="en-GB" dirty="0" smtClean="0"/>
          </a:p>
        </p:txBody>
      </p:sp>
      <p:sp>
        <p:nvSpPr>
          <p:cNvPr id="30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baseline="0" dirty="0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461FE7E-006A-4469-839C-F317E70BBEF1}" type="slidenum">
              <a:rPr lang="en-GB" smtClean="0"/>
              <a:pPr/>
              <a:t>13</a:t>
            </a:fld>
            <a:endParaRPr lang="en-GB" smtClean="0"/>
          </a:p>
        </p:txBody>
      </p:sp>
      <p:sp>
        <p:nvSpPr>
          <p:cNvPr id="30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461FE7E-006A-4469-839C-F317E70BBEF1}" type="slidenum">
              <a:rPr lang="en-GB" smtClean="0"/>
              <a:pPr/>
              <a:t>14</a:t>
            </a:fld>
            <a:endParaRPr lang="en-GB" smtClean="0"/>
          </a:p>
        </p:txBody>
      </p:sp>
      <p:sp>
        <p:nvSpPr>
          <p:cNvPr id="30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461FE7E-006A-4469-839C-F317E70BBEF1}" type="slidenum">
              <a:rPr lang="en-GB" smtClean="0"/>
              <a:pPr/>
              <a:t>15</a:t>
            </a:fld>
            <a:endParaRPr lang="en-GB" smtClean="0"/>
          </a:p>
        </p:txBody>
      </p:sp>
      <p:sp>
        <p:nvSpPr>
          <p:cNvPr id="30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461FE7E-006A-4469-839C-F317E70BBEF1}" type="slidenum">
              <a:rPr lang="en-GB" smtClean="0"/>
              <a:pPr/>
              <a:t>16</a:t>
            </a:fld>
            <a:endParaRPr lang="en-GB" smtClean="0"/>
          </a:p>
        </p:txBody>
      </p:sp>
      <p:sp>
        <p:nvSpPr>
          <p:cNvPr id="30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3C4360A5-1972-458D-BFFE-34BD75C4493C}" type="slidenum">
              <a:rPr lang="en-GB" smtClean="0"/>
              <a:pPr>
                <a:defRPr/>
              </a:pPr>
              <a:t>17</a:t>
            </a:fld>
            <a:endParaRPr lang="en-GB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smtClean="0"/>
              <a:t>All figures for years after 2012/13 are by necessity estimates, as we do not know yet whether fees or support available will rise in line with inflation.</a:t>
            </a:r>
          </a:p>
          <a:p>
            <a:pPr eaLnBrk="1" hangingPunct="1">
              <a:spcBef>
                <a:spcPct val="0"/>
              </a:spcBef>
            </a:pPr>
            <a:r>
              <a:rPr lang="en-US" smtClean="0"/>
              <a:t>The spreadsheets detail how much all the students will owe at the end of their courses with interest added.</a:t>
            </a:r>
          </a:p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DE9A8046-C57E-4345-8304-559C111E3D82}" type="slidenum">
              <a:rPr lang="en-GB" smtClean="0"/>
              <a:pPr>
                <a:defRPr/>
              </a:pPr>
              <a:t>18</a:t>
            </a:fld>
            <a:endParaRPr lang="en-GB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461FE7E-006A-4469-839C-F317E70BBEF1}" type="slidenum">
              <a:rPr lang="en-GB" smtClean="0"/>
              <a:pPr/>
              <a:t>19</a:t>
            </a:fld>
            <a:endParaRPr lang="en-GB" smtClean="0"/>
          </a:p>
        </p:txBody>
      </p:sp>
      <p:sp>
        <p:nvSpPr>
          <p:cNvPr id="30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461FE7E-006A-4469-839C-F317E70BBEF1}" type="slidenum">
              <a:rPr lang="en-GB" smtClean="0"/>
              <a:pPr/>
              <a:t>2</a:t>
            </a:fld>
            <a:endParaRPr lang="en-GB" dirty="0" smtClean="0"/>
          </a:p>
        </p:txBody>
      </p:sp>
      <p:sp>
        <p:nvSpPr>
          <p:cNvPr id="30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461FE7E-006A-4469-839C-F317E70BBEF1}" type="slidenum">
              <a:rPr lang="en-GB" smtClean="0"/>
              <a:pPr/>
              <a:t>20</a:t>
            </a:fld>
            <a:endParaRPr lang="en-GB" dirty="0" smtClean="0"/>
          </a:p>
        </p:txBody>
      </p:sp>
      <p:sp>
        <p:nvSpPr>
          <p:cNvPr id="30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461FE7E-006A-4469-839C-F317E70BBEF1}" type="slidenum">
              <a:rPr lang="en-GB" smtClean="0"/>
              <a:pPr/>
              <a:t>21</a:t>
            </a:fld>
            <a:endParaRPr lang="en-GB" dirty="0" smtClean="0"/>
          </a:p>
        </p:txBody>
      </p:sp>
      <p:sp>
        <p:nvSpPr>
          <p:cNvPr id="30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461FE7E-006A-4469-839C-F317E70BBEF1}" type="slidenum">
              <a:rPr lang="en-GB" smtClean="0"/>
              <a:pPr/>
              <a:t>22</a:t>
            </a:fld>
            <a:endParaRPr lang="en-GB" dirty="0" smtClean="0"/>
          </a:p>
        </p:txBody>
      </p:sp>
      <p:sp>
        <p:nvSpPr>
          <p:cNvPr id="30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F2C1CEFE-312D-4A8A-847B-0C856F109D90}" type="slidenum">
              <a:rPr lang="en-GB" smtClean="0"/>
              <a:pPr>
                <a:defRPr/>
              </a:pPr>
              <a:t>23</a:t>
            </a:fld>
            <a:endParaRPr lang="en-GB" smtClean="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smtClean="0"/>
              <a:t>All figures for years after 2012/13 are by necessity estimates, as we do not know yet whether fees or support available will rise in line with inflation.</a:t>
            </a:r>
          </a:p>
          <a:p>
            <a:pPr eaLnBrk="1" hangingPunct="1">
              <a:spcBef>
                <a:spcPct val="0"/>
              </a:spcBef>
            </a:pPr>
            <a:r>
              <a:rPr lang="en-US" smtClean="0"/>
              <a:t>The spreadsheets detail how much all the students will owe at the end of their courses with interest added.</a:t>
            </a: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572EA73D-D108-47B6-A849-4387FF4E5E6B}" type="slidenum">
              <a:rPr lang="en-GB" smtClean="0"/>
              <a:pPr>
                <a:defRPr/>
              </a:pPr>
              <a:t>24</a:t>
            </a:fld>
            <a:endParaRPr lang="en-GB" smtClean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smtClean="0"/>
              <a:t>All figures for years after 2012/13 are by necessity estimates, as we do not know yet whether fees or support available will rise in line with inflation.</a:t>
            </a:r>
          </a:p>
          <a:p>
            <a:pPr eaLnBrk="1" hangingPunct="1">
              <a:spcBef>
                <a:spcPct val="0"/>
              </a:spcBef>
            </a:pPr>
            <a:r>
              <a:rPr lang="en-US" smtClean="0"/>
              <a:t>The spreadsheets detail how much all the students will owe at the end of their courses with interest added.</a:t>
            </a: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461FE7E-006A-4469-839C-F317E70BBEF1}" type="slidenum">
              <a:rPr lang="en-GB" smtClean="0"/>
              <a:pPr/>
              <a:t>25</a:t>
            </a:fld>
            <a:endParaRPr lang="en-GB" dirty="0" smtClean="0"/>
          </a:p>
        </p:txBody>
      </p:sp>
      <p:sp>
        <p:nvSpPr>
          <p:cNvPr id="30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461FE7E-006A-4469-839C-F317E70BBEF1}" type="slidenum">
              <a:rPr lang="en-GB" smtClean="0"/>
              <a:pPr/>
              <a:t>26</a:t>
            </a:fld>
            <a:endParaRPr lang="en-GB" dirty="0" smtClean="0"/>
          </a:p>
        </p:txBody>
      </p:sp>
      <p:sp>
        <p:nvSpPr>
          <p:cNvPr id="30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461FE7E-006A-4469-839C-F317E70BBEF1}" type="slidenum">
              <a:rPr lang="en-GB" smtClean="0"/>
              <a:pPr/>
              <a:t>27</a:t>
            </a:fld>
            <a:endParaRPr lang="en-GB" dirty="0" smtClean="0"/>
          </a:p>
        </p:txBody>
      </p:sp>
      <p:sp>
        <p:nvSpPr>
          <p:cNvPr id="30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461FE7E-006A-4469-839C-F317E70BBEF1}" type="slidenum">
              <a:rPr lang="en-GB" smtClean="0"/>
              <a:pPr/>
              <a:t>3</a:t>
            </a:fld>
            <a:endParaRPr lang="en-GB" dirty="0" smtClean="0"/>
          </a:p>
        </p:txBody>
      </p:sp>
      <p:sp>
        <p:nvSpPr>
          <p:cNvPr id="30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461FE7E-006A-4469-839C-F317E70BBEF1}" type="slidenum">
              <a:rPr lang="en-GB" smtClean="0"/>
              <a:pPr/>
              <a:t>4</a:t>
            </a:fld>
            <a:endParaRPr lang="en-GB" dirty="0" smtClean="0"/>
          </a:p>
        </p:txBody>
      </p:sp>
      <p:sp>
        <p:nvSpPr>
          <p:cNvPr id="30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461FE7E-006A-4469-839C-F317E70BBEF1}" type="slidenum">
              <a:rPr lang="en-GB" smtClean="0"/>
              <a:pPr/>
              <a:t>5</a:t>
            </a:fld>
            <a:endParaRPr lang="en-GB" dirty="0" smtClean="0"/>
          </a:p>
        </p:txBody>
      </p:sp>
      <p:sp>
        <p:nvSpPr>
          <p:cNvPr id="30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461FE7E-006A-4469-839C-F317E70BBEF1}" type="slidenum">
              <a:rPr lang="en-GB" smtClean="0"/>
              <a:pPr/>
              <a:t>6</a:t>
            </a:fld>
            <a:endParaRPr lang="en-GB" dirty="0" smtClean="0"/>
          </a:p>
        </p:txBody>
      </p:sp>
      <p:sp>
        <p:nvSpPr>
          <p:cNvPr id="30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461FE7E-006A-4469-839C-F317E70BBEF1}" type="slidenum">
              <a:rPr lang="en-GB" smtClean="0"/>
              <a:pPr/>
              <a:t>7</a:t>
            </a:fld>
            <a:endParaRPr lang="en-GB" dirty="0" smtClean="0"/>
          </a:p>
        </p:txBody>
      </p:sp>
      <p:sp>
        <p:nvSpPr>
          <p:cNvPr id="30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461FE7E-006A-4469-839C-F317E70BBEF1}" type="slidenum">
              <a:rPr lang="en-GB" smtClean="0"/>
              <a:pPr/>
              <a:t>8</a:t>
            </a:fld>
            <a:endParaRPr lang="en-GB" dirty="0" smtClean="0"/>
          </a:p>
        </p:txBody>
      </p:sp>
      <p:sp>
        <p:nvSpPr>
          <p:cNvPr id="30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461FE7E-006A-4469-839C-F317E70BBEF1}" type="slidenum">
              <a:rPr lang="en-GB" smtClean="0"/>
              <a:pPr/>
              <a:t>9</a:t>
            </a:fld>
            <a:endParaRPr lang="en-GB" dirty="0" smtClean="0"/>
          </a:p>
        </p:txBody>
      </p:sp>
      <p:sp>
        <p:nvSpPr>
          <p:cNvPr id="30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883D4C2-781B-4823-8A71-B22B36D6D2ED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82DEB-5C6A-49CB-AA81-AEFB24E9063C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1066800"/>
            <a:ext cx="1943100" cy="4800600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066800"/>
            <a:ext cx="5676900" cy="4800600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8A9094-1CE1-47B6-909B-21E60EB23B11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030E8E-734D-41B2-8D4C-AB035C795C3A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C52B41-3A3C-452A-8CF4-0A839B00CB94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5451FBB-7DE1-403B-9D7E-355821F4FB3E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6B170B-049A-4C85-947D-EF30B22C63B1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DAAB57-14AF-4F19-A6F6-AFD3E434AA84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A565DE-5A9A-42FA-9CD4-EA9640943D7C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6E13BA3-F967-4A0D-B24B-8B374A2A5C5C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3C158E-C16A-469D-8005-F2F6682E9483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388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pic>
        <p:nvPicPr>
          <p:cNvPr id="1027" name="Picture 3" descr="purpline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6742113"/>
            <a:ext cx="9144000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2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066800"/>
            <a:ext cx="77724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Click to edit Master title style</a:t>
            </a: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0198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0435ABE-DB10-4DE0-96AD-445FDCE328D4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0198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0198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pic>
        <p:nvPicPr>
          <p:cNvPr id="1032" name="Picture 2" descr="ug2012.jpg"/>
          <p:cNvPicPr>
            <a:picLocks noChangeAspect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0" y="3175"/>
            <a:ext cx="9144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 i="1">
          <a:solidFill>
            <a:srgbClr val="420A7F"/>
          </a:solidFill>
          <a:latin typeface="+mj-lt"/>
          <a:ea typeface="MS PGothic" pitchFamily="34" charset="-128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 i="1">
          <a:solidFill>
            <a:srgbClr val="420A7F"/>
          </a:solidFill>
          <a:latin typeface="Verdana" charset="0"/>
          <a:ea typeface="MS PGothic" pitchFamily="34" charset="-128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 i="1">
          <a:solidFill>
            <a:srgbClr val="420A7F"/>
          </a:solidFill>
          <a:latin typeface="Verdana" charset="0"/>
          <a:ea typeface="MS PGothic" pitchFamily="34" charset="-128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 i="1">
          <a:solidFill>
            <a:srgbClr val="420A7F"/>
          </a:solidFill>
          <a:latin typeface="Verdana" charset="0"/>
          <a:ea typeface="MS PGothic" pitchFamily="34" charset="-128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 i="1">
          <a:solidFill>
            <a:srgbClr val="420A7F"/>
          </a:solidFill>
          <a:latin typeface="Verdana" charset="0"/>
          <a:ea typeface="MS PGothic" pitchFamily="34" charset="-128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 b="1" i="1">
          <a:solidFill>
            <a:srgbClr val="990099"/>
          </a:solidFill>
          <a:latin typeface="Verdana" charset="0"/>
          <a:ea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 i="1">
          <a:solidFill>
            <a:srgbClr val="990099"/>
          </a:solidFill>
          <a:latin typeface="Verdana" charset="0"/>
          <a:ea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 i="1">
          <a:solidFill>
            <a:srgbClr val="990099"/>
          </a:solidFill>
          <a:latin typeface="Verdana" charset="0"/>
          <a:ea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 i="1">
          <a:solidFill>
            <a:srgbClr val="990099"/>
          </a:solidFill>
          <a:latin typeface="Verdana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420A7F"/>
          </a:solidFill>
          <a:latin typeface="+mn-lt"/>
          <a:ea typeface="MS PGothic" pitchFamily="34" charset="-128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MS PGothic" pitchFamily="34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MS PGothic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MS PGothic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MS PGothic" pitchFamily="34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gi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gi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gi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gif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gi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gi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gi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gif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gi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gi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FC black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380312" y="6021288"/>
            <a:ext cx="1565164" cy="484907"/>
          </a:xfrm>
          <a:prstGeom prst="rect">
            <a:avLst/>
          </a:prstGeom>
        </p:spPr>
      </p:pic>
      <p:pic>
        <p:nvPicPr>
          <p:cNvPr id="6" name="Picture 5" descr="Matrix-QM-RGB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940152" y="5949280"/>
            <a:ext cx="1165904" cy="562423"/>
          </a:xfrm>
          <a:prstGeom prst="rect">
            <a:avLst/>
          </a:prstGeom>
        </p:spPr>
      </p:pic>
      <p:sp>
        <p:nvSpPr>
          <p:cNvPr id="15" name="Title 14"/>
          <p:cNvSpPr>
            <a:spLocks noGrp="1"/>
          </p:cNvSpPr>
          <p:nvPr>
            <p:ph type="ctrTitle"/>
          </p:nvPr>
        </p:nvSpPr>
        <p:spPr>
          <a:xfrm>
            <a:off x="827584" y="2276872"/>
            <a:ext cx="7772400" cy="2766169"/>
          </a:xfrm>
        </p:spPr>
        <p:txBody>
          <a:bodyPr/>
          <a:lstStyle/>
          <a:p>
            <a:pPr algn="ctr"/>
            <a:r>
              <a:rPr lang="en-GB" sz="6600" i="0" dirty="0" smtClean="0">
                <a:solidFill>
                  <a:srgbClr val="800080"/>
                </a:solidFill>
                <a:latin typeface="Tahoma" pitchFamily="34" charset="0"/>
                <a:cs typeface="Tahoma" pitchFamily="34" charset="0"/>
              </a:rPr>
              <a:t>Student Funding arrangements for 2012/13</a:t>
            </a:r>
            <a:br>
              <a:rPr lang="en-GB" sz="6600" i="0" dirty="0" smtClean="0">
                <a:solidFill>
                  <a:srgbClr val="800080"/>
                </a:solidFill>
                <a:latin typeface="Tahoma" pitchFamily="34" charset="0"/>
                <a:cs typeface="Tahoma" pitchFamily="34" charset="0"/>
              </a:rPr>
            </a:br>
            <a:endParaRPr lang="en-GB" sz="6600" i="0" dirty="0">
              <a:solidFill>
                <a:srgbClr val="80008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FC black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358082" y="5786454"/>
            <a:ext cx="1565164" cy="484907"/>
          </a:xfrm>
          <a:prstGeom prst="rect">
            <a:avLst/>
          </a:prstGeom>
        </p:spPr>
      </p:pic>
      <p:pic>
        <p:nvPicPr>
          <p:cNvPr id="6" name="Picture 5" descr="Matrix-QM-RGB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929322" y="5715016"/>
            <a:ext cx="1165904" cy="562423"/>
          </a:xfrm>
          <a:prstGeom prst="rect">
            <a:avLst/>
          </a:prstGeom>
        </p:spPr>
      </p:pic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179512" y="908720"/>
            <a:ext cx="7772400" cy="685800"/>
          </a:xfrm>
        </p:spPr>
        <p:txBody>
          <a:bodyPr/>
          <a:lstStyle/>
          <a:p>
            <a:r>
              <a:rPr lang="en-GB" sz="3600" i="0" dirty="0" smtClean="0">
                <a:solidFill>
                  <a:srgbClr val="800080"/>
                </a:solidFill>
                <a:latin typeface="Tahoma" pitchFamily="34" charset="0"/>
                <a:cs typeface="Tahoma" pitchFamily="34" charset="0"/>
              </a:rPr>
              <a:t>Studying outside England </a:t>
            </a:r>
            <a:endParaRPr lang="en-GB" i="0" dirty="0">
              <a:solidFill>
                <a:srgbClr val="800080"/>
              </a:solidFill>
            </a:endParaRPr>
          </a:p>
        </p:txBody>
      </p:sp>
      <p:sp>
        <p:nvSpPr>
          <p:cNvPr id="15" name="Content Placeholder 14"/>
          <p:cNvSpPr>
            <a:spLocks noGrp="1"/>
          </p:cNvSpPr>
          <p:nvPr>
            <p:ph idx="1"/>
          </p:nvPr>
        </p:nvSpPr>
        <p:spPr>
          <a:xfrm>
            <a:off x="251520" y="1772816"/>
            <a:ext cx="8496944" cy="3665538"/>
          </a:xfrm>
        </p:spPr>
        <p:txBody>
          <a:bodyPr/>
          <a:lstStyle/>
          <a:p>
            <a:pPr algn="just">
              <a:buClr>
                <a:srgbClr val="800080"/>
              </a:buClr>
              <a:buSzPct val="200000"/>
            </a:pPr>
            <a:r>
              <a:rPr lang="en-GB" b="1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Wales</a:t>
            </a:r>
          </a:p>
          <a:p>
            <a:pPr lvl="1" algn="just">
              <a:buClr>
                <a:srgbClr val="800080"/>
              </a:buClr>
              <a:buSzPct val="100000"/>
              <a:buFont typeface="Courier New" pitchFamily="49" charset="0"/>
              <a:buChar char="o"/>
            </a:pPr>
            <a:r>
              <a:rPr lang="en-GB" b="1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GB" dirty="0" smtClean="0">
                <a:latin typeface="Tahoma" pitchFamily="34" charset="0"/>
                <a:cs typeface="Tahoma" pitchFamily="34" charset="0"/>
              </a:rPr>
              <a:t>Tuition fees up to £9,000 depending on institution (loan available)</a:t>
            </a:r>
          </a:p>
          <a:p>
            <a:pPr lvl="1" algn="just">
              <a:buClr>
                <a:srgbClr val="800080"/>
              </a:buClr>
              <a:buSzPct val="100000"/>
              <a:buFont typeface="Courier New" pitchFamily="49" charset="0"/>
              <a:buChar char="o"/>
            </a:pPr>
            <a:r>
              <a:rPr lang="en-GB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GB" dirty="0" smtClean="0">
                <a:latin typeface="Tahoma" pitchFamily="34" charset="0"/>
                <a:cs typeface="Tahoma" pitchFamily="34" charset="0"/>
              </a:rPr>
              <a:t>Living costs loan and grant available from SFE (if eligible)</a:t>
            </a:r>
          </a:p>
          <a:p>
            <a:pPr lvl="1" algn="just">
              <a:buClr>
                <a:srgbClr val="800080"/>
              </a:buClr>
              <a:buSzPct val="100000"/>
              <a:buFont typeface="Courier New" pitchFamily="49" charset="0"/>
              <a:buChar char="o"/>
            </a:pPr>
            <a:r>
              <a:rPr lang="en-GB" dirty="0" smtClean="0">
                <a:latin typeface="Tahoma" pitchFamily="34" charset="0"/>
                <a:cs typeface="Tahoma" pitchFamily="34" charset="0"/>
              </a:rPr>
              <a:t>Institutional support / bursaries unlikely</a:t>
            </a:r>
            <a:endParaRPr lang="en-GB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algn="just">
              <a:buClr>
                <a:srgbClr val="800080"/>
              </a:buClr>
              <a:buSzPct val="200000"/>
            </a:pPr>
            <a:r>
              <a:rPr lang="en-GB" b="1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Scotland</a:t>
            </a:r>
          </a:p>
          <a:p>
            <a:pPr lvl="1" algn="just">
              <a:buClr>
                <a:srgbClr val="800080"/>
              </a:buClr>
              <a:buSzPct val="100000"/>
              <a:buFont typeface="Courier New" pitchFamily="49" charset="0"/>
              <a:buChar char="o"/>
            </a:pPr>
            <a:r>
              <a:rPr lang="en-GB" dirty="0" smtClean="0">
                <a:latin typeface="Tahoma" pitchFamily="34" charset="0"/>
                <a:cs typeface="Tahoma" pitchFamily="34" charset="0"/>
              </a:rPr>
              <a:t>Tuition fees up to £9,000 depending on institution (loan available)</a:t>
            </a:r>
          </a:p>
          <a:p>
            <a:pPr lvl="1" algn="just">
              <a:buClr>
                <a:srgbClr val="800080"/>
              </a:buClr>
              <a:buSzPct val="100000"/>
              <a:buFont typeface="Courier New" pitchFamily="49" charset="0"/>
              <a:buChar char="o"/>
            </a:pPr>
            <a:r>
              <a:rPr lang="en-GB" dirty="0" smtClean="0">
                <a:latin typeface="Tahoma" pitchFamily="34" charset="0"/>
                <a:cs typeface="Tahoma" pitchFamily="34" charset="0"/>
              </a:rPr>
              <a:t> Living costs loan and grant available from SFE (if eligible)</a:t>
            </a:r>
          </a:p>
          <a:p>
            <a:pPr lvl="1" algn="just">
              <a:buClr>
                <a:srgbClr val="800080"/>
              </a:buClr>
              <a:buSzPct val="100000"/>
              <a:buFont typeface="Courier New" pitchFamily="49" charset="0"/>
              <a:buChar char="o"/>
            </a:pPr>
            <a:r>
              <a:rPr lang="en-GB" dirty="0" smtClean="0">
                <a:latin typeface="Tahoma" pitchFamily="34" charset="0"/>
                <a:cs typeface="Tahoma" pitchFamily="34" charset="0"/>
              </a:rPr>
              <a:t>Institutional support / bursaries unlikely</a:t>
            </a:r>
            <a:endParaRPr lang="en-GB" b="1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algn="just">
              <a:buClr>
                <a:srgbClr val="800080"/>
              </a:buClr>
              <a:buSzPct val="200000"/>
            </a:pPr>
            <a:r>
              <a:rPr lang="en-GB" b="1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Northern Ireland</a:t>
            </a:r>
          </a:p>
          <a:p>
            <a:pPr lvl="1" algn="just">
              <a:buClr>
                <a:srgbClr val="800080"/>
              </a:buClr>
              <a:buSzPct val="100000"/>
              <a:buFont typeface="Courier New" pitchFamily="49" charset="0"/>
              <a:buChar char="o"/>
            </a:pPr>
            <a:r>
              <a:rPr lang="en-GB" b="1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GB" dirty="0" smtClean="0">
                <a:latin typeface="Tahoma" pitchFamily="34" charset="0"/>
                <a:cs typeface="Tahoma" pitchFamily="34" charset="0"/>
              </a:rPr>
              <a:t>Tuition fees up to £9,000 depending on institution (loan available)</a:t>
            </a:r>
          </a:p>
          <a:p>
            <a:pPr lvl="1" algn="just">
              <a:buClr>
                <a:srgbClr val="800080"/>
              </a:buClr>
              <a:buSzPct val="100000"/>
              <a:buFont typeface="Courier New" pitchFamily="49" charset="0"/>
              <a:buChar char="o"/>
            </a:pPr>
            <a:r>
              <a:rPr lang="en-GB" dirty="0" smtClean="0">
                <a:latin typeface="Tahoma" pitchFamily="34" charset="0"/>
                <a:cs typeface="Tahoma" pitchFamily="34" charset="0"/>
              </a:rPr>
              <a:t> Living costs loan and grant available from SFE (if eligible)</a:t>
            </a:r>
          </a:p>
          <a:p>
            <a:pPr lvl="1" algn="just">
              <a:buClr>
                <a:srgbClr val="800080"/>
              </a:buClr>
              <a:buSzPct val="100000"/>
              <a:buFont typeface="Courier New" pitchFamily="49" charset="0"/>
              <a:buChar char="o"/>
            </a:pPr>
            <a:r>
              <a:rPr lang="en-GB" dirty="0" smtClean="0">
                <a:latin typeface="Tahoma" pitchFamily="34" charset="0"/>
                <a:cs typeface="Tahoma" pitchFamily="34" charset="0"/>
              </a:rPr>
              <a:t>Institutional support / bursaries unlikely</a:t>
            </a:r>
            <a:endParaRPr lang="en-GB" b="1" dirty="0" smtClean="0">
              <a:latin typeface="Tahoma" pitchFamily="34" charset="0"/>
              <a:cs typeface="Tahoma" pitchFamily="34" charset="0"/>
            </a:endParaRPr>
          </a:p>
          <a:p>
            <a:pPr lvl="1" algn="just">
              <a:buClr>
                <a:srgbClr val="800080"/>
              </a:buClr>
              <a:buSzPct val="100000"/>
              <a:buNone/>
            </a:pPr>
            <a:endParaRPr lang="en-GB" b="1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>
              <a:buClr>
                <a:srgbClr val="993366"/>
              </a:buClr>
              <a:buNone/>
            </a:pPr>
            <a:endParaRPr lang="en-GB" dirty="0" smtClean="0">
              <a:latin typeface="Tahoma" pitchFamily="34" charset="0"/>
              <a:cs typeface="Tahoma" pitchFamily="34" charset="0"/>
            </a:endParaRPr>
          </a:p>
          <a:p>
            <a:pPr>
              <a:buClr>
                <a:srgbClr val="993366"/>
              </a:buClr>
              <a:buNone/>
            </a:pPr>
            <a:endParaRPr lang="en-GB" dirty="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FC black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358082" y="5786454"/>
            <a:ext cx="1565164" cy="484907"/>
          </a:xfrm>
          <a:prstGeom prst="rect">
            <a:avLst/>
          </a:prstGeom>
        </p:spPr>
      </p:pic>
      <p:pic>
        <p:nvPicPr>
          <p:cNvPr id="6" name="Picture 5" descr="Matrix-QM-RGB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929322" y="5715016"/>
            <a:ext cx="1165904" cy="562423"/>
          </a:xfrm>
          <a:prstGeom prst="rect">
            <a:avLst/>
          </a:prstGeom>
        </p:spPr>
      </p:pic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179512" y="908720"/>
            <a:ext cx="7772400" cy="685800"/>
          </a:xfrm>
        </p:spPr>
        <p:txBody>
          <a:bodyPr/>
          <a:lstStyle/>
          <a:p>
            <a:r>
              <a:rPr lang="en-GB" sz="3600" i="0" dirty="0" smtClean="0">
                <a:solidFill>
                  <a:srgbClr val="800080"/>
                </a:solidFill>
                <a:latin typeface="Tahoma" pitchFamily="34" charset="0"/>
                <a:cs typeface="Tahoma" pitchFamily="34" charset="0"/>
              </a:rPr>
              <a:t>Studying outside England </a:t>
            </a:r>
            <a:endParaRPr lang="en-GB" i="0" dirty="0">
              <a:solidFill>
                <a:srgbClr val="800080"/>
              </a:solidFill>
            </a:endParaRPr>
          </a:p>
        </p:txBody>
      </p:sp>
      <p:sp>
        <p:nvSpPr>
          <p:cNvPr id="15" name="Content Placeholder 14"/>
          <p:cNvSpPr>
            <a:spLocks noGrp="1"/>
          </p:cNvSpPr>
          <p:nvPr>
            <p:ph idx="1"/>
          </p:nvPr>
        </p:nvSpPr>
        <p:spPr>
          <a:xfrm>
            <a:off x="251520" y="1772816"/>
            <a:ext cx="8496944" cy="3665538"/>
          </a:xfrm>
        </p:spPr>
        <p:txBody>
          <a:bodyPr/>
          <a:lstStyle/>
          <a:p>
            <a:pPr algn="just">
              <a:buClr>
                <a:srgbClr val="800080"/>
              </a:buClr>
              <a:buSzPct val="200000"/>
            </a:pPr>
            <a:r>
              <a:rPr lang="en-GB" b="1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Other EU countries</a:t>
            </a:r>
          </a:p>
          <a:p>
            <a:pPr lvl="1" algn="just">
              <a:buClr>
                <a:srgbClr val="800080"/>
              </a:buClr>
              <a:buSzPct val="100000"/>
              <a:buFont typeface="Courier New" pitchFamily="49" charset="0"/>
              <a:buChar char="o"/>
            </a:pPr>
            <a:r>
              <a:rPr lang="en-GB" dirty="0" smtClean="0">
                <a:latin typeface="Tahoma" pitchFamily="34" charset="0"/>
                <a:cs typeface="Tahoma" pitchFamily="34" charset="0"/>
              </a:rPr>
              <a:t>Tuition fees that match students from that country – i.e. if no fee charged to them, no fee charged to UK student</a:t>
            </a:r>
          </a:p>
          <a:p>
            <a:pPr lvl="1" algn="just">
              <a:buClr>
                <a:srgbClr val="800080"/>
              </a:buClr>
              <a:buSzPct val="100000"/>
              <a:buFont typeface="Courier New" pitchFamily="49" charset="0"/>
              <a:buChar char="o"/>
            </a:pPr>
            <a:r>
              <a:rPr lang="en-GB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No living costs support from either country</a:t>
            </a:r>
          </a:p>
          <a:p>
            <a:pPr algn="just">
              <a:buClr>
                <a:srgbClr val="800080"/>
              </a:buClr>
              <a:buSzPct val="200000"/>
            </a:pPr>
            <a:endParaRPr lang="en-GB" b="1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algn="just">
              <a:buClr>
                <a:srgbClr val="800080"/>
              </a:buClr>
              <a:buSzPct val="200000"/>
            </a:pPr>
            <a:r>
              <a:rPr lang="en-GB" b="1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Rest of the world (US, Australia...)</a:t>
            </a:r>
          </a:p>
          <a:p>
            <a:pPr lvl="1" algn="just">
              <a:buClr>
                <a:srgbClr val="800080"/>
              </a:buClr>
              <a:buSzPct val="100000"/>
              <a:buFont typeface="Courier New" pitchFamily="49" charset="0"/>
              <a:buChar char="o"/>
            </a:pPr>
            <a:r>
              <a:rPr lang="en-GB" b="1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GB" dirty="0" smtClean="0">
                <a:latin typeface="Tahoma" pitchFamily="34" charset="0"/>
                <a:cs typeface="Tahoma" pitchFamily="34" charset="0"/>
              </a:rPr>
              <a:t>No support at all for fees or living costs</a:t>
            </a:r>
            <a:endParaRPr lang="en-GB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>
              <a:buClr>
                <a:srgbClr val="993366"/>
              </a:buClr>
              <a:buNone/>
            </a:pPr>
            <a:endParaRPr lang="en-GB" dirty="0" smtClean="0">
              <a:latin typeface="Tahoma" pitchFamily="34" charset="0"/>
              <a:cs typeface="Tahoma" pitchFamily="34" charset="0"/>
            </a:endParaRPr>
          </a:p>
          <a:p>
            <a:pPr>
              <a:buClr>
                <a:srgbClr val="993366"/>
              </a:buClr>
              <a:buNone/>
            </a:pPr>
            <a:endParaRPr lang="en-GB" dirty="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FC black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358082" y="5786454"/>
            <a:ext cx="1565164" cy="484907"/>
          </a:xfrm>
          <a:prstGeom prst="rect">
            <a:avLst/>
          </a:prstGeom>
        </p:spPr>
      </p:pic>
      <p:pic>
        <p:nvPicPr>
          <p:cNvPr id="6" name="Picture 5" descr="Matrix-QM-RGB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929322" y="5715016"/>
            <a:ext cx="1165904" cy="562423"/>
          </a:xfrm>
          <a:prstGeom prst="rect">
            <a:avLst/>
          </a:prstGeom>
        </p:spPr>
      </p:pic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179512" y="1556792"/>
            <a:ext cx="7772400" cy="685800"/>
          </a:xfrm>
        </p:spPr>
        <p:txBody>
          <a:bodyPr/>
          <a:lstStyle/>
          <a:p>
            <a:r>
              <a:rPr lang="en-GB" sz="3600" i="0" dirty="0" smtClean="0">
                <a:solidFill>
                  <a:srgbClr val="800080"/>
                </a:solidFill>
                <a:latin typeface="Tahoma" pitchFamily="34" charset="0"/>
                <a:cs typeface="Tahoma" pitchFamily="34" charset="0"/>
              </a:rPr>
              <a:t>Additional Support</a:t>
            </a:r>
            <a:br>
              <a:rPr lang="en-GB" sz="3600" i="0" dirty="0" smtClean="0">
                <a:solidFill>
                  <a:srgbClr val="800080"/>
                </a:solidFill>
                <a:latin typeface="Tahoma" pitchFamily="34" charset="0"/>
                <a:cs typeface="Tahoma" pitchFamily="34" charset="0"/>
              </a:rPr>
            </a:br>
            <a:r>
              <a:rPr lang="en-GB" i="0" dirty="0" smtClean="0">
                <a:solidFill>
                  <a:srgbClr val="800080"/>
                </a:solidFill>
                <a:latin typeface="Tahoma" pitchFamily="34" charset="0"/>
                <a:cs typeface="Tahoma" pitchFamily="34" charset="0"/>
              </a:rPr>
              <a:t/>
            </a:r>
            <a:br>
              <a:rPr lang="en-GB" i="0" dirty="0" smtClean="0">
                <a:solidFill>
                  <a:srgbClr val="800080"/>
                </a:solidFill>
                <a:latin typeface="Tahoma" pitchFamily="34" charset="0"/>
                <a:cs typeface="Tahoma" pitchFamily="34" charset="0"/>
              </a:rPr>
            </a:br>
            <a:endParaRPr lang="en-GB" i="0" dirty="0">
              <a:solidFill>
                <a:srgbClr val="800080"/>
              </a:solidFill>
            </a:endParaRPr>
          </a:p>
        </p:txBody>
      </p:sp>
      <p:sp>
        <p:nvSpPr>
          <p:cNvPr id="15" name="Content Placeholder 14"/>
          <p:cNvSpPr>
            <a:spLocks noGrp="1"/>
          </p:cNvSpPr>
          <p:nvPr>
            <p:ph idx="1"/>
          </p:nvPr>
        </p:nvSpPr>
        <p:spPr>
          <a:xfrm>
            <a:off x="251520" y="2132856"/>
            <a:ext cx="8496944" cy="3665538"/>
          </a:xfrm>
        </p:spPr>
        <p:txBody>
          <a:bodyPr/>
          <a:lstStyle/>
          <a:p>
            <a:pPr algn="just">
              <a:buClr>
                <a:srgbClr val="800080"/>
              </a:buClr>
              <a:buSzPct val="200000"/>
            </a:pPr>
            <a:r>
              <a:rPr lang="en-GB" b="1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Disabled Student’s Allowance </a:t>
            </a:r>
            <a:r>
              <a:rPr lang="en-GB" sz="20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– helps with costs associated with disabilities or learning difficulties.</a:t>
            </a:r>
          </a:p>
          <a:p>
            <a:pPr marL="0" lvl="3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ct val="150000"/>
              <a:buNone/>
            </a:pPr>
            <a:r>
              <a:rPr lang="en-GB" dirty="0" smtClean="0">
                <a:latin typeface="Tahoma" pitchFamily="34" charset="0"/>
                <a:cs typeface="Tahoma" pitchFamily="34" charset="0"/>
              </a:rPr>
              <a:t>		 - up to £20,520 for a non-medical helper</a:t>
            </a:r>
          </a:p>
          <a:p>
            <a:pPr marL="0" lvl="3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ct val="150000"/>
              <a:buNone/>
            </a:pPr>
            <a:r>
              <a:rPr lang="en-GB" dirty="0" smtClean="0">
                <a:latin typeface="Tahoma" pitchFamily="34" charset="0"/>
                <a:cs typeface="Tahoma" pitchFamily="34" charset="0"/>
              </a:rPr>
              <a:t> 		 - up to £5,161 for equipment</a:t>
            </a:r>
          </a:p>
          <a:p>
            <a:pPr marL="0" lvl="3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ct val="150000"/>
              <a:buNone/>
            </a:pPr>
            <a:r>
              <a:rPr lang="en-GB" dirty="0" smtClean="0">
                <a:latin typeface="Tahoma" pitchFamily="34" charset="0"/>
                <a:cs typeface="Tahoma" pitchFamily="34" charset="0"/>
              </a:rPr>
              <a:t>		 - up to £1,724 for general costs</a:t>
            </a:r>
          </a:p>
          <a:p>
            <a:pPr algn="just">
              <a:buClr>
                <a:srgbClr val="800080"/>
              </a:buClr>
              <a:buSzPct val="200000"/>
            </a:pPr>
            <a:r>
              <a:rPr lang="en-GB" b="1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Parent’s Learning Allowance </a:t>
            </a:r>
            <a:r>
              <a:rPr lang="en-GB" sz="20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– for students with children, up to £1,508</a:t>
            </a:r>
          </a:p>
          <a:p>
            <a:pPr algn="just">
              <a:buClr>
                <a:srgbClr val="800080"/>
              </a:buClr>
              <a:buSzPct val="200000"/>
            </a:pPr>
            <a:r>
              <a:rPr lang="en-GB" b="1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Childcare Grant </a:t>
            </a:r>
            <a:r>
              <a:rPr lang="en-GB" sz="20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– can cover up to 85% of childcare costs.</a:t>
            </a:r>
          </a:p>
          <a:p>
            <a:pPr algn="just">
              <a:buClr>
                <a:srgbClr val="800080"/>
              </a:buClr>
              <a:buSzPct val="200000"/>
            </a:pPr>
            <a:r>
              <a:rPr lang="en-GB" b="1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Adult Dependents Grant </a:t>
            </a:r>
            <a:r>
              <a:rPr lang="en-GB" sz="20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– for students with an adult child or partner who is wholly financially dependent on them, up to £2,642</a:t>
            </a:r>
          </a:p>
          <a:p>
            <a:pPr>
              <a:buClr>
                <a:srgbClr val="993366"/>
              </a:buClr>
              <a:buNone/>
            </a:pPr>
            <a:endParaRPr lang="en-GB" dirty="0" smtClean="0">
              <a:latin typeface="Tahoma" pitchFamily="34" charset="0"/>
              <a:cs typeface="Tahoma" pitchFamily="34" charset="0"/>
            </a:endParaRPr>
          </a:p>
          <a:p>
            <a:pPr>
              <a:buClr>
                <a:srgbClr val="993366"/>
              </a:buClr>
              <a:buNone/>
            </a:pPr>
            <a:endParaRPr lang="en-GB" dirty="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FC black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358082" y="5786454"/>
            <a:ext cx="1565164" cy="484907"/>
          </a:xfrm>
          <a:prstGeom prst="rect">
            <a:avLst/>
          </a:prstGeom>
        </p:spPr>
      </p:pic>
      <p:pic>
        <p:nvPicPr>
          <p:cNvPr id="6" name="Picture 5" descr="Matrix-QM-RGB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929322" y="5715016"/>
            <a:ext cx="1165904" cy="562423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251520" y="980728"/>
            <a:ext cx="86439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>
                <a:solidFill>
                  <a:srgbClr val="800080"/>
                </a:solidFill>
                <a:latin typeface="Tahoma" pitchFamily="34" charset="0"/>
                <a:cs typeface="Tahoma" pitchFamily="34" charset="0"/>
              </a:rPr>
              <a:t>Assessed household income</a:t>
            </a:r>
            <a:endParaRPr lang="en-GB" sz="2800" b="1" dirty="0">
              <a:solidFill>
                <a:srgbClr val="80008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51520" y="1556792"/>
            <a:ext cx="8568952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200"/>
              </a:spcAft>
              <a:buClr>
                <a:srgbClr val="800080"/>
              </a:buClr>
              <a:buSzPct val="200000"/>
              <a:buFont typeface="Arial" pitchFamily="34" charset="0"/>
              <a:buChar char="•"/>
            </a:pPr>
            <a:r>
              <a:rPr lang="en-GB" dirty="0" smtClean="0">
                <a:latin typeface="Tahoma" pitchFamily="34" charset="0"/>
                <a:cs typeface="Tahoma" pitchFamily="34" charset="0"/>
              </a:rPr>
              <a:t> Students under 25 years old are classed as DEPENDENT</a:t>
            </a:r>
          </a:p>
          <a:p>
            <a:pPr marL="711200" lvl="1" indent="-254000" algn="just">
              <a:spcAft>
                <a:spcPts val="0"/>
              </a:spcAft>
              <a:buClr>
                <a:srgbClr val="800080"/>
              </a:buClr>
              <a:buSzPct val="200000"/>
              <a:buFont typeface="Arial" pitchFamily="34" charset="0"/>
              <a:buChar char="•"/>
            </a:pPr>
            <a:r>
              <a:rPr lang="en-GB" dirty="0" smtClean="0">
                <a:latin typeface="Tahoma" pitchFamily="34" charset="0"/>
                <a:cs typeface="Tahoma" pitchFamily="34" charset="0"/>
              </a:rPr>
              <a:t> The income of both parents will be used for the assessment (10/11 tax year)</a:t>
            </a:r>
          </a:p>
          <a:p>
            <a:pPr marL="711200" lvl="1" indent="-254000" algn="just">
              <a:spcAft>
                <a:spcPts val="0"/>
              </a:spcAft>
              <a:buClr>
                <a:srgbClr val="800080"/>
              </a:buClr>
              <a:buSzPct val="200000"/>
              <a:buFont typeface="Arial" pitchFamily="34" charset="0"/>
              <a:buChar char="•"/>
            </a:pPr>
            <a:r>
              <a:rPr lang="en-GB" dirty="0" smtClean="0">
                <a:latin typeface="Tahoma" pitchFamily="34" charset="0"/>
                <a:cs typeface="Tahoma" pitchFamily="34" charset="0"/>
              </a:rPr>
              <a:t> If parents have separated, the income of the parent that the student ordinarily resides with will be used</a:t>
            </a:r>
          </a:p>
          <a:p>
            <a:pPr marL="711200" lvl="1" indent="-254000" algn="just">
              <a:spcAft>
                <a:spcPts val="0"/>
              </a:spcAft>
              <a:buClr>
                <a:srgbClr val="800080"/>
              </a:buClr>
              <a:buSzPct val="200000"/>
              <a:buFont typeface="Arial" pitchFamily="34" charset="0"/>
              <a:buChar char="•"/>
            </a:pPr>
            <a:r>
              <a:rPr lang="en-GB" dirty="0" smtClean="0">
                <a:latin typeface="Tahoma" pitchFamily="34" charset="0"/>
                <a:cs typeface="Tahoma" pitchFamily="34" charset="0"/>
              </a:rPr>
              <a:t> If that parent lives with a partner then their income will also be included.</a:t>
            </a:r>
          </a:p>
          <a:p>
            <a:pPr lvl="1" algn="just">
              <a:spcAft>
                <a:spcPts val="0"/>
              </a:spcAft>
              <a:buClr>
                <a:srgbClr val="800080"/>
              </a:buClr>
              <a:buSzPct val="200000"/>
              <a:buFont typeface="Arial" pitchFamily="34" charset="0"/>
              <a:buChar char="•"/>
            </a:pPr>
            <a:endParaRPr lang="en-GB" dirty="0" smtClean="0">
              <a:latin typeface="Tahoma" pitchFamily="34" charset="0"/>
              <a:cs typeface="Tahoma" pitchFamily="34" charset="0"/>
            </a:endParaRPr>
          </a:p>
          <a:p>
            <a:pPr lvl="1" algn="just">
              <a:spcAft>
                <a:spcPts val="0"/>
              </a:spcAft>
              <a:buClr>
                <a:srgbClr val="800080"/>
              </a:buClr>
              <a:buSzPct val="200000"/>
            </a:pPr>
            <a:endParaRPr lang="en-GB" dirty="0" smtClean="0">
              <a:latin typeface="Tahoma" pitchFamily="34" charset="0"/>
              <a:cs typeface="Tahoma" pitchFamily="34" charset="0"/>
            </a:endParaRPr>
          </a:p>
          <a:p>
            <a:pPr lvl="1" algn="just">
              <a:spcAft>
                <a:spcPts val="0"/>
              </a:spcAft>
              <a:buClr>
                <a:srgbClr val="7030A0"/>
              </a:buClr>
              <a:buSzPct val="150000"/>
            </a:pPr>
            <a:endParaRPr lang="en-GB" dirty="0" smtClean="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FC black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358082" y="5786454"/>
            <a:ext cx="1565164" cy="484907"/>
          </a:xfrm>
          <a:prstGeom prst="rect">
            <a:avLst/>
          </a:prstGeom>
        </p:spPr>
      </p:pic>
      <p:pic>
        <p:nvPicPr>
          <p:cNvPr id="6" name="Picture 5" descr="Matrix-QM-RGB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929322" y="5715016"/>
            <a:ext cx="1165904" cy="562423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251520" y="980728"/>
            <a:ext cx="86439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>
                <a:solidFill>
                  <a:srgbClr val="800080"/>
                </a:solidFill>
                <a:latin typeface="Tahoma" pitchFamily="34" charset="0"/>
                <a:cs typeface="Tahoma" pitchFamily="34" charset="0"/>
              </a:rPr>
              <a:t>Assessed household income</a:t>
            </a:r>
            <a:endParaRPr lang="en-GB" sz="2800" b="1" dirty="0">
              <a:solidFill>
                <a:srgbClr val="80008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51520" y="1556792"/>
            <a:ext cx="8568952" cy="3570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200"/>
              </a:spcAft>
              <a:buClr>
                <a:srgbClr val="800080"/>
              </a:buClr>
              <a:buSzPct val="200000"/>
              <a:buFont typeface="Arial" pitchFamily="34" charset="0"/>
              <a:buChar char="•"/>
            </a:pPr>
            <a:r>
              <a:rPr lang="en-GB" dirty="0" smtClean="0">
                <a:latin typeface="Tahoma" pitchFamily="34" charset="0"/>
                <a:cs typeface="Tahoma" pitchFamily="34" charset="0"/>
              </a:rPr>
              <a:t> Students over 25 years old are classed as INDEPENDENT</a:t>
            </a:r>
          </a:p>
          <a:p>
            <a:pPr marL="812800" lvl="1" indent="-355600" algn="just">
              <a:spcAft>
                <a:spcPts val="0"/>
              </a:spcAft>
              <a:buClr>
                <a:srgbClr val="800080"/>
              </a:buClr>
              <a:buSzPct val="200000"/>
              <a:buFont typeface="Arial" pitchFamily="34" charset="0"/>
              <a:buChar char="•"/>
            </a:pPr>
            <a:r>
              <a:rPr lang="en-GB" dirty="0" smtClean="0">
                <a:latin typeface="Tahoma" pitchFamily="34" charset="0"/>
                <a:cs typeface="Tahoma" pitchFamily="34" charset="0"/>
              </a:rPr>
              <a:t>The income of any spouse or co-habiting partner will be used (10/11 tax year)</a:t>
            </a:r>
          </a:p>
          <a:p>
            <a:pPr lvl="1" algn="just">
              <a:spcAft>
                <a:spcPts val="0"/>
              </a:spcAft>
              <a:buClr>
                <a:srgbClr val="800080"/>
              </a:buClr>
              <a:buSzPct val="200000"/>
              <a:buFont typeface="Arial" pitchFamily="34" charset="0"/>
              <a:buChar char="•"/>
            </a:pPr>
            <a:endParaRPr lang="en-GB" dirty="0" smtClean="0">
              <a:latin typeface="Tahoma" pitchFamily="34" charset="0"/>
              <a:cs typeface="Tahoma" pitchFamily="34" charset="0"/>
            </a:endParaRPr>
          </a:p>
          <a:p>
            <a:pPr lvl="1" algn="just">
              <a:spcAft>
                <a:spcPts val="0"/>
              </a:spcAft>
              <a:buClr>
                <a:srgbClr val="800080"/>
              </a:buClr>
              <a:buSzPct val="200000"/>
              <a:buFont typeface="Arial" pitchFamily="34" charset="0"/>
              <a:buChar char="•"/>
            </a:pPr>
            <a:r>
              <a:rPr lang="en-GB" dirty="0" smtClean="0">
                <a:latin typeface="Tahoma" pitchFamily="34" charset="0"/>
                <a:cs typeface="Tahoma" pitchFamily="34" charset="0"/>
              </a:rPr>
              <a:t>If a student is under 25 years old but</a:t>
            </a:r>
          </a:p>
          <a:p>
            <a:pPr lvl="2" algn="just">
              <a:spcAft>
                <a:spcPts val="0"/>
              </a:spcAft>
              <a:buClr>
                <a:srgbClr val="800080"/>
              </a:buClr>
              <a:buSzPct val="200000"/>
            </a:pPr>
            <a:r>
              <a:rPr lang="en-GB" dirty="0" smtClean="0">
                <a:latin typeface="Tahoma" pitchFamily="34" charset="0"/>
                <a:cs typeface="Tahoma" pitchFamily="34" charset="0"/>
              </a:rPr>
              <a:t>	 - is married, or</a:t>
            </a:r>
          </a:p>
          <a:p>
            <a:pPr lvl="2" algn="just">
              <a:spcAft>
                <a:spcPts val="0"/>
              </a:spcAft>
              <a:buClr>
                <a:srgbClr val="800080"/>
              </a:buClr>
              <a:buSzPct val="200000"/>
            </a:pPr>
            <a:r>
              <a:rPr lang="en-GB" dirty="0" smtClean="0">
                <a:latin typeface="Tahoma" pitchFamily="34" charset="0"/>
                <a:cs typeface="Tahoma" pitchFamily="34" charset="0"/>
              </a:rPr>
              <a:t>	 - has a dependent child / children, or</a:t>
            </a:r>
          </a:p>
          <a:p>
            <a:pPr lvl="2" algn="just">
              <a:spcAft>
                <a:spcPts val="0"/>
              </a:spcAft>
              <a:buClr>
                <a:srgbClr val="800080"/>
              </a:buClr>
              <a:buSzPct val="200000"/>
            </a:pPr>
            <a:r>
              <a:rPr lang="en-GB" dirty="0" smtClean="0">
                <a:latin typeface="Tahoma" pitchFamily="34" charset="0"/>
                <a:cs typeface="Tahoma" pitchFamily="34" charset="0"/>
              </a:rPr>
              <a:t>	 - is permanently estranged from their parents,</a:t>
            </a:r>
          </a:p>
          <a:p>
            <a:pPr lvl="2" algn="just">
              <a:spcAft>
                <a:spcPts val="0"/>
              </a:spcAft>
              <a:buClr>
                <a:srgbClr val="800080"/>
              </a:buClr>
              <a:buSzPct val="200000"/>
            </a:pPr>
            <a:r>
              <a:rPr lang="en-GB" dirty="0" smtClean="0">
                <a:latin typeface="Tahoma" pitchFamily="34" charset="0"/>
                <a:cs typeface="Tahoma" pitchFamily="34" charset="0"/>
              </a:rPr>
              <a:t>then they will also be treated as independent.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FC black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358082" y="5786454"/>
            <a:ext cx="1565164" cy="484907"/>
          </a:xfrm>
          <a:prstGeom prst="rect">
            <a:avLst/>
          </a:prstGeom>
        </p:spPr>
      </p:pic>
      <p:pic>
        <p:nvPicPr>
          <p:cNvPr id="6" name="Picture 5" descr="Matrix-QM-RGB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929322" y="5715016"/>
            <a:ext cx="1165904" cy="562423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79512" y="908720"/>
            <a:ext cx="86439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>
                <a:solidFill>
                  <a:srgbClr val="800080"/>
                </a:solidFill>
                <a:latin typeface="Tahoma" pitchFamily="34" charset="0"/>
                <a:cs typeface="Tahoma" pitchFamily="34" charset="0"/>
              </a:rPr>
              <a:t>Additional Support</a:t>
            </a:r>
            <a:endParaRPr lang="en-GB" sz="2800" b="1" dirty="0">
              <a:solidFill>
                <a:srgbClr val="80008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51520" y="1556792"/>
            <a:ext cx="7704856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200"/>
              </a:spcAft>
              <a:buClr>
                <a:srgbClr val="800080"/>
              </a:buClr>
              <a:buSzPct val="200000"/>
              <a:buFont typeface="Arial" pitchFamily="34" charset="0"/>
              <a:buChar char="•"/>
            </a:pPr>
            <a:r>
              <a:rPr lang="en-GB" dirty="0" smtClean="0">
                <a:latin typeface="Tahoma" pitchFamily="34" charset="0"/>
                <a:cs typeface="Tahoma" pitchFamily="34" charset="0"/>
              </a:rPr>
              <a:t> Access to Learning Fund</a:t>
            </a:r>
          </a:p>
          <a:p>
            <a:pPr algn="just">
              <a:spcAft>
                <a:spcPts val="1200"/>
              </a:spcAft>
              <a:buClr>
                <a:srgbClr val="800080"/>
              </a:buClr>
              <a:buSzPct val="200000"/>
              <a:buFont typeface="Arial" pitchFamily="34" charset="0"/>
              <a:buChar char="•"/>
            </a:pPr>
            <a:r>
              <a:rPr lang="en-GB" dirty="0" smtClean="0">
                <a:latin typeface="Tahoma" pitchFamily="34" charset="0"/>
                <a:cs typeface="Tahoma" pitchFamily="34" charset="0"/>
              </a:rPr>
              <a:t> University support funds</a:t>
            </a:r>
          </a:p>
          <a:p>
            <a:pPr marL="363538" indent="-363538" algn="just">
              <a:spcAft>
                <a:spcPts val="1200"/>
              </a:spcAft>
              <a:buClr>
                <a:srgbClr val="800080"/>
              </a:buClr>
              <a:buSzPct val="200000"/>
              <a:buFont typeface="Arial" pitchFamily="34" charset="0"/>
              <a:buChar char="•"/>
            </a:pPr>
            <a:r>
              <a:rPr lang="en-GB" dirty="0" smtClean="0">
                <a:latin typeface="Tahoma" pitchFamily="34" charset="0"/>
                <a:cs typeface="Tahoma" pitchFamily="34" charset="0"/>
              </a:rPr>
              <a:t>Additional Bursaries for Care leavers and Foyer residents</a:t>
            </a:r>
          </a:p>
          <a:p>
            <a:pPr marL="363538" indent="-363538" algn="just">
              <a:spcAft>
                <a:spcPts val="1200"/>
              </a:spcAft>
              <a:buClr>
                <a:srgbClr val="800080"/>
              </a:buClr>
              <a:buSzPct val="200000"/>
              <a:buFont typeface="Arial" pitchFamily="34" charset="0"/>
              <a:buChar char="•"/>
            </a:pPr>
            <a:r>
              <a:rPr lang="en-GB" dirty="0" smtClean="0">
                <a:latin typeface="Tahoma" pitchFamily="34" charset="0"/>
                <a:cs typeface="Tahoma" pitchFamily="34" charset="0"/>
              </a:rPr>
              <a:t>Help with medical costs by filling in an HC1 form from the NHS</a:t>
            </a:r>
            <a:endParaRPr lang="en-GB" dirty="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FC black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358082" y="5786454"/>
            <a:ext cx="1565164" cy="484907"/>
          </a:xfrm>
          <a:prstGeom prst="rect">
            <a:avLst/>
          </a:prstGeom>
        </p:spPr>
      </p:pic>
      <p:pic>
        <p:nvPicPr>
          <p:cNvPr id="6" name="Picture 5" descr="Matrix-QM-RGB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929322" y="5715016"/>
            <a:ext cx="1165904" cy="562423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79512" y="908720"/>
            <a:ext cx="86439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>
                <a:solidFill>
                  <a:srgbClr val="800080"/>
                </a:solidFill>
                <a:latin typeface="Tahoma" pitchFamily="34" charset="0"/>
                <a:cs typeface="Tahoma" pitchFamily="34" charset="0"/>
              </a:rPr>
              <a:t>NHS funded courses</a:t>
            </a:r>
            <a:endParaRPr lang="en-GB" sz="2800" b="1" dirty="0">
              <a:solidFill>
                <a:srgbClr val="80008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51520" y="1556792"/>
            <a:ext cx="770485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0"/>
              </a:spcAft>
              <a:buClr>
                <a:srgbClr val="800080"/>
              </a:buClr>
              <a:buSzPct val="200000"/>
              <a:buFont typeface="Arial" pitchFamily="34" charset="0"/>
              <a:buChar char="•"/>
            </a:pPr>
            <a:r>
              <a:rPr lang="en-GB" dirty="0" smtClean="0">
                <a:latin typeface="Tahoma" pitchFamily="34" charset="0"/>
                <a:cs typeface="Tahoma" pitchFamily="34" charset="0"/>
              </a:rPr>
              <a:t> BSc Radiography</a:t>
            </a:r>
          </a:p>
          <a:p>
            <a:pPr algn="just">
              <a:spcAft>
                <a:spcPts val="0"/>
              </a:spcAft>
              <a:buClr>
                <a:srgbClr val="800080"/>
              </a:buClr>
              <a:buSzPct val="200000"/>
              <a:buFont typeface="Arial" pitchFamily="34" charset="0"/>
              <a:buChar char="•"/>
            </a:pPr>
            <a:r>
              <a:rPr lang="en-GB" dirty="0" smtClean="0">
                <a:latin typeface="Tahoma" pitchFamily="34" charset="0"/>
                <a:cs typeface="Tahoma" pitchFamily="34" charset="0"/>
              </a:rPr>
              <a:t> BSc Dental Hygiene &amp; Therapy</a:t>
            </a:r>
          </a:p>
          <a:p>
            <a:pPr algn="just">
              <a:spcAft>
                <a:spcPts val="0"/>
              </a:spcAft>
              <a:buClr>
                <a:srgbClr val="800080"/>
              </a:buClr>
              <a:buSzPct val="200000"/>
              <a:buFont typeface="Arial" pitchFamily="34" charset="0"/>
              <a:buChar char="•"/>
            </a:pPr>
            <a:r>
              <a:rPr lang="en-GB" dirty="0" smtClean="0">
                <a:latin typeface="Tahoma" pitchFamily="34" charset="0"/>
                <a:cs typeface="Tahoma" pitchFamily="34" charset="0"/>
              </a:rPr>
              <a:t> DipHE Operating Department Practice</a:t>
            </a:r>
          </a:p>
          <a:p>
            <a:pPr algn="just">
              <a:spcAft>
                <a:spcPts val="0"/>
              </a:spcAft>
              <a:buClr>
                <a:srgbClr val="800080"/>
              </a:buClr>
              <a:buSzPct val="200000"/>
              <a:buFont typeface="Arial" pitchFamily="34" charset="0"/>
              <a:buChar char="•"/>
            </a:pPr>
            <a:r>
              <a:rPr lang="en-GB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GB" dirty="0" err="1" smtClean="0">
                <a:latin typeface="Tahoma" pitchFamily="34" charset="0"/>
                <a:cs typeface="Tahoma" pitchFamily="34" charset="0"/>
              </a:rPr>
              <a:t>CertHe</a:t>
            </a:r>
            <a:r>
              <a:rPr lang="en-GB" dirty="0" smtClean="0">
                <a:latin typeface="Tahoma" pitchFamily="34" charset="0"/>
                <a:cs typeface="Tahoma" pitchFamily="34" charset="0"/>
              </a:rPr>
              <a:t> Dental Nursing</a:t>
            </a:r>
          </a:p>
          <a:p>
            <a:pPr algn="just">
              <a:spcAft>
                <a:spcPts val="0"/>
              </a:spcAft>
              <a:buClr>
                <a:srgbClr val="800080"/>
              </a:buClr>
              <a:buSzPct val="200000"/>
              <a:buFont typeface="Arial" pitchFamily="34" charset="0"/>
              <a:buChar char="•"/>
            </a:pPr>
            <a:endParaRPr lang="en-GB" dirty="0" smtClean="0">
              <a:latin typeface="Tahoma" pitchFamily="34" charset="0"/>
              <a:cs typeface="Tahoma" pitchFamily="34" charset="0"/>
            </a:endParaRPr>
          </a:p>
          <a:p>
            <a:pPr algn="just">
              <a:spcAft>
                <a:spcPts val="0"/>
              </a:spcAft>
              <a:buClr>
                <a:srgbClr val="800080"/>
              </a:buClr>
              <a:buSzPct val="200000"/>
              <a:buFont typeface="Arial" pitchFamily="34" charset="0"/>
              <a:buChar char="•"/>
            </a:pPr>
            <a:r>
              <a:rPr lang="en-GB" dirty="0" smtClean="0">
                <a:latin typeface="Tahoma" pitchFamily="34" charset="0"/>
                <a:cs typeface="Tahoma" pitchFamily="34" charset="0"/>
              </a:rPr>
              <a:t> Tuition fees will be paid by the NHS</a:t>
            </a:r>
          </a:p>
          <a:p>
            <a:pPr algn="just">
              <a:spcAft>
                <a:spcPts val="0"/>
              </a:spcAft>
              <a:buClr>
                <a:srgbClr val="800080"/>
              </a:buClr>
              <a:buSzPct val="200000"/>
              <a:buFont typeface="Arial" pitchFamily="34" charset="0"/>
              <a:buChar char="•"/>
            </a:pPr>
            <a:r>
              <a:rPr lang="en-GB" dirty="0" smtClean="0">
                <a:latin typeface="Tahoma" pitchFamily="34" charset="0"/>
                <a:cs typeface="Tahoma" pitchFamily="34" charset="0"/>
              </a:rPr>
              <a:t> Students can apply for:</a:t>
            </a:r>
          </a:p>
          <a:p>
            <a:pPr lvl="1" algn="just">
              <a:spcAft>
                <a:spcPts val="0"/>
              </a:spcAft>
              <a:buClr>
                <a:srgbClr val="800080"/>
              </a:buClr>
              <a:buSzPct val="200000"/>
              <a:buFont typeface="Arial" pitchFamily="34" charset="0"/>
              <a:buChar char="•"/>
            </a:pPr>
            <a:r>
              <a:rPr lang="en-GB" dirty="0" smtClean="0">
                <a:latin typeface="Tahoma" pitchFamily="34" charset="0"/>
                <a:cs typeface="Tahoma" pitchFamily="34" charset="0"/>
              </a:rPr>
              <a:t> A Living Costs Loan of £2,324</a:t>
            </a:r>
          </a:p>
          <a:p>
            <a:pPr lvl="1" algn="just">
              <a:spcAft>
                <a:spcPts val="0"/>
              </a:spcAft>
              <a:buClr>
                <a:srgbClr val="800080"/>
              </a:buClr>
              <a:buSzPct val="200000"/>
              <a:buFont typeface="Arial" pitchFamily="34" charset="0"/>
              <a:buChar char="•"/>
            </a:pPr>
            <a:r>
              <a:rPr lang="en-GB" dirty="0" smtClean="0">
                <a:latin typeface="Tahoma" pitchFamily="34" charset="0"/>
                <a:cs typeface="Tahoma" pitchFamily="34" charset="0"/>
              </a:rPr>
              <a:t> A non-means tested NHS Grant of £1,000</a:t>
            </a:r>
          </a:p>
          <a:p>
            <a:pPr lvl="1" algn="just">
              <a:spcAft>
                <a:spcPts val="0"/>
              </a:spcAft>
              <a:buClr>
                <a:srgbClr val="800080"/>
              </a:buClr>
              <a:buSzPct val="200000"/>
              <a:buFont typeface="Arial" pitchFamily="34" charset="0"/>
              <a:buChar char="•"/>
            </a:pPr>
            <a:r>
              <a:rPr lang="en-GB" dirty="0" smtClean="0">
                <a:latin typeface="Tahoma" pitchFamily="34" charset="0"/>
                <a:cs typeface="Tahoma" pitchFamily="34" charset="0"/>
              </a:rPr>
              <a:t> A means tested NHS bursary of up to £4,395 – depending on household income and number of weeks studied.</a:t>
            </a:r>
            <a:endParaRPr lang="en-GB" dirty="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179388" y="836613"/>
            <a:ext cx="8569325" cy="5540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sz="3000" b="1" dirty="0">
                <a:solidFill>
                  <a:srgbClr val="800080"/>
                </a:solidFill>
                <a:latin typeface="Tahoma" pitchFamily="34" charset="0"/>
                <a:ea typeface="+mn-ea"/>
                <a:cs typeface="Tahoma" pitchFamily="34" charset="0"/>
              </a:rPr>
              <a:t>Case </a:t>
            </a:r>
            <a:r>
              <a:rPr lang="en-GB" sz="3000" b="1" dirty="0" smtClean="0">
                <a:solidFill>
                  <a:srgbClr val="800080"/>
                </a:solidFill>
                <a:latin typeface="Tahoma" pitchFamily="34" charset="0"/>
                <a:ea typeface="+mn-ea"/>
                <a:cs typeface="Tahoma" pitchFamily="34" charset="0"/>
              </a:rPr>
              <a:t>study: </a:t>
            </a:r>
            <a:r>
              <a:rPr lang="en-GB" sz="3000" b="1" dirty="0">
                <a:solidFill>
                  <a:srgbClr val="800080"/>
                </a:solidFill>
                <a:latin typeface="Tahoma" pitchFamily="34" charset="0"/>
                <a:ea typeface="+mn-ea"/>
                <a:cs typeface="Tahoma" pitchFamily="34" charset="0"/>
              </a:rPr>
              <a:t>Josh</a:t>
            </a:r>
          </a:p>
        </p:txBody>
      </p:sp>
      <p:sp>
        <p:nvSpPr>
          <p:cNvPr id="12291" name="TextBox 6"/>
          <p:cNvSpPr txBox="1">
            <a:spLocks noChangeArrowheads="1"/>
          </p:cNvSpPr>
          <p:nvPr/>
        </p:nvSpPr>
        <p:spPr bwMode="auto">
          <a:xfrm>
            <a:off x="250825" y="1412875"/>
            <a:ext cx="84645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Clr>
                <a:srgbClr val="7030A0"/>
              </a:buClr>
              <a:buSzPct val="150000"/>
            </a:pPr>
            <a:r>
              <a:rPr lang="en-GB" sz="2000" dirty="0">
                <a:latin typeface="Tahoma" pitchFamily="34" charset="0"/>
                <a:cs typeface="Tahoma" pitchFamily="34" charset="0"/>
              </a:rPr>
              <a:t>Studies </a:t>
            </a:r>
            <a:r>
              <a:rPr lang="en-GB" sz="2000" dirty="0" smtClean="0">
                <a:latin typeface="Tahoma" pitchFamily="34" charset="0"/>
                <a:cs typeface="Tahoma" pitchFamily="34" charset="0"/>
              </a:rPr>
              <a:t>History</a:t>
            </a:r>
            <a:endParaRPr lang="en-GB" sz="2000" dirty="0">
              <a:latin typeface="Tahoma" pitchFamily="34" charset="0"/>
              <a:cs typeface="Tahoma" pitchFamily="34" charset="0"/>
            </a:endParaRPr>
          </a:p>
          <a:p>
            <a:pPr>
              <a:buClr>
                <a:srgbClr val="7030A0"/>
              </a:buClr>
              <a:buSzPct val="150000"/>
            </a:pPr>
            <a:r>
              <a:rPr lang="en-GB" sz="2000" dirty="0">
                <a:latin typeface="Tahoma" pitchFamily="34" charset="0"/>
                <a:cs typeface="Tahoma" pitchFamily="34" charset="0"/>
              </a:rPr>
              <a:t>Household income of £24,000</a:t>
            </a:r>
            <a:r>
              <a:rPr lang="en-GB" sz="2000" b="1" dirty="0">
                <a:solidFill>
                  <a:srgbClr val="660066"/>
                </a:solidFill>
                <a:latin typeface="Tahoma" pitchFamily="34" charset="0"/>
                <a:cs typeface="Tahoma" pitchFamily="34" charset="0"/>
              </a:rPr>
              <a:t> 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827584" y="2276475"/>
          <a:ext cx="6913044" cy="213143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52174"/>
                <a:gridCol w="1152174"/>
                <a:gridCol w="1152174"/>
                <a:gridCol w="1152174"/>
                <a:gridCol w="1219949"/>
                <a:gridCol w="1084399"/>
              </a:tblGrid>
              <a:tr h="532859">
                <a:tc>
                  <a:txBody>
                    <a:bodyPr/>
                    <a:lstStyle/>
                    <a:p>
                      <a:endParaRPr lang="en-GB" sz="12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Tuition Loan</a:t>
                      </a:r>
                      <a:endParaRPr lang="en-GB" sz="1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Living</a:t>
                      </a:r>
                      <a:r>
                        <a:rPr lang="en-GB" sz="1400" baseline="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Costs Loan</a:t>
                      </a:r>
                      <a:endParaRPr lang="en-GB" sz="1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Living Costs Grant</a:t>
                      </a:r>
                      <a:endParaRPr lang="en-GB" sz="1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UoP Bursary</a:t>
                      </a:r>
                      <a:endParaRPr lang="en-GB" sz="1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Total for living costs</a:t>
                      </a:r>
                      <a:endParaRPr lang="en-GB" sz="1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2859">
                <a:tc>
                  <a:txBody>
                    <a:bodyPr/>
                    <a:lstStyle/>
                    <a:p>
                      <a:r>
                        <a:rPr lang="en-GB" sz="1400" i="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Year One</a:t>
                      </a:r>
                      <a:endParaRPr lang="en-GB" sz="1400" i="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£6,500</a:t>
                      </a:r>
                      <a:endParaRPr lang="en-GB" sz="1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£3,875</a:t>
                      </a:r>
                      <a:endParaRPr lang="en-GB" sz="1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£3,250</a:t>
                      </a:r>
                      <a:endParaRPr lang="en-GB" sz="1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£1,000</a:t>
                      </a:r>
                      <a:endParaRPr lang="en-GB" sz="1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£8,125</a:t>
                      </a:r>
                      <a:endParaRPr lang="en-GB" sz="1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532859">
                <a:tc>
                  <a:txBody>
                    <a:bodyPr/>
                    <a:lstStyle/>
                    <a:p>
                      <a:r>
                        <a:rPr lang="en-GB" sz="1400" i="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Year Two</a:t>
                      </a:r>
                      <a:endParaRPr lang="en-GB" sz="1400" i="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£8,500</a:t>
                      </a:r>
                      <a:endParaRPr lang="en-GB" sz="1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£3,875</a:t>
                      </a:r>
                      <a:endParaRPr lang="en-GB" sz="1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£3,250</a:t>
                      </a:r>
                      <a:endParaRPr lang="en-GB" sz="1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£1,000</a:t>
                      </a:r>
                      <a:endParaRPr lang="en-GB" sz="1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£8,125</a:t>
                      </a:r>
                    </a:p>
                    <a:p>
                      <a:endParaRPr lang="en-GB" sz="1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</a:tr>
              <a:tr h="532859">
                <a:tc>
                  <a:txBody>
                    <a:bodyPr/>
                    <a:lstStyle/>
                    <a:p>
                      <a:r>
                        <a:rPr lang="en-GB" sz="1400" i="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Year</a:t>
                      </a:r>
                      <a:r>
                        <a:rPr lang="en-GB" sz="1400" i="0" baseline="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Three </a:t>
                      </a:r>
                      <a:endParaRPr lang="en-GB" sz="1400" i="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£8,500</a:t>
                      </a:r>
                      <a:endParaRPr lang="en-GB" sz="1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£3,875</a:t>
                      </a:r>
                      <a:endParaRPr lang="en-GB" sz="1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£3,250</a:t>
                      </a:r>
                      <a:endParaRPr lang="en-GB" sz="1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£1,000</a:t>
                      </a:r>
                      <a:endParaRPr lang="en-GB" sz="1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£8,125</a:t>
                      </a:r>
                      <a:endParaRPr lang="en-GB" sz="1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329" name="TextBox 10"/>
          <p:cNvSpPr txBox="1">
            <a:spLocks noChangeArrowheads="1"/>
          </p:cNvSpPr>
          <p:nvPr/>
        </p:nvSpPr>
        <p:spPr bwMode="auto">
          <a:xfrm>
            <a:off x="827584" y="5013176"/>
            <a:ext cx="8030666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Clr>
                <a:srgbClr val="7030A0"/>
              </a:buClr>
              <a:buSzPct val="150000"/>
              <a:buFont typeface="Arial" charset="0"/>
              <a:buChar char="•"/>
            </a:pPr>
            <a:r>
              <a:rPr lang="en-GB" sz="1600" dirty="0">
                <a:latin typeface="Tahoma" pitchFamily="34" charset="0"/>
                <a:cs typeface="Tahoma" pitchFamily="34" charset="0"/>
              </a:rPr>
              <a:t> Both fees and living costs support may rise in line with inflation but no figures are available yet.</a:t>
            </a:r>
          </a:p>
          <a:p>
            <a:pPr>
              <a:buClr>
                <a:srgbClr val="7030A0"/>
              </a:buClr>
              <a:buSzPct val="150000"/>
              <a:buFont typeface="Arial" charset="0"/>
              <a:buChar char="•"/>
            </a:pPr>
            <a:r>
              <a:rPr lang="en-GB" sz="1600" dirty="0">
                <a:latin typeface="Tahoma" pitchFamily="34" charset="0"/>
                <a:cs typeface="Tahoma" pitchFamily="34" charset="0"/>
              </a:rPr>
              <a:t> For details see handouts</a:t>
            </a:r>
          </a:p>
          <a:p>
            <a:pPr>
              <a:buClr>
                <a:srgbClr val="7030A0"/>
              </a:buClr>
              <a:buSzPct val="150000"/>
            </a:pPr>
            <a:endParaRPr lang="en-GB" sz="1600" dirty="0">
              <a:latin typeface="Tahoma" pitchFamily="34" charset="0"/>
              <a:cs typeface="Tahoma" pitchFamily="34" charset="0"/>
            </a:endParaRPr>
          </a:p>
          <a:p>
            <a:pPr>
              <a:buClr>
                <a:srgbClr val="7030A0"/>
              </a:buClr>
              <a:buSzPct val="150000"/>
            </a:pPr>
            <a:endParaRPr lang="en-GB" sz="1600" dirty="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179388" y="836613"/>
            <a:ext cx="8569325" cy="5540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sz="3000" b="1" dirty="0">
                <a:solidFill>
                  <a:srgbClr val="800080"/>
                </a:solidFill>
                <a:latin typeface="Tahoma" pitchFamily="34" charset="0"/>
                <a:ea typeface="+mn-ea"/>
                <a:cs typeface="Tahoma" pitchFamily="34" charset="0"/>
              </a:rPr>
              <a:t>Case </a:t>
            </a:r>
            <a:r>
              <a:rPr lang="en-GB" sz="3000" b="1" dirty="0" smtClean="0">
                <a:solidFill>
                  <a:srgbClr val="800080"/>
                </a:solidFill>
                <a:latin typeface="Tahoma" pitchFamily="34" charset="0"/>
                <a:ea typeface="+mn-ea"/>
                <a:cs typeface="Tahoma" pitchFamily="34" charset="0"/>
              </a:rPr>
              <a:t>study: Paul</a:t>
            </a:r>
            <a:endParaRPr lang="en-GB" sz="3000" b="1" dirty="0">
              <a:solidFill>
                <a:srgbClr val="800080"/>
              </a:solidFill>
              <a:latin typeface="Tahoma" pitchFamily="34" charset="0"/>
              <a:ea typeface="+mn-ea"/>
              <a:cs typeface="Tahoma" pitchFamily="34" charset="0"/>
            </a:endParaRPr>
          </a:p>
        </p:txBody>
      </p:sp>
      <p:sp>
        <p:nvSpPr>
          <p:cNvPr id="13315" name="TextBox 6"/>
          <p:cNvSpPr txBox="1">
            <a:spLocks noChangeArrowheads="1"/>
          </p:cNvSpPr>
          <p:nvPr/>
        </p:nvSpPr>
        <p:spPr bwMode="auto">
          <a:xfrm>
            <a:off x="250825" y="1412875"/>
            <a:ext cx="84645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Clr>
                <a:srgbClr val="7030A0"/>
              </a:buClr>
              <a:buSzPct val="150000"/>
            </a:pPr>
            <a:r>
              <a:rPr lang="en-GB" sz="2000">
                <a:latin typeface="Tahoma" pitchFamily="34" charset="0"/>
                <a:cs typeface="Tahoma" pitchFamily="34" charset="0"/>
              </a:rPr>
              <a:t>Studies Business Studies with a placement year</a:t>
            </a:r>
          </a:p>
          <a:p>
            <a:pPr>
              <a:buClr>
                <a:srgbClr val="7030A0"/>
              </a:buClr>
              <a:buSzPct val="150000"/>
            </a:pPr>
            <a:r>
              <a:rPr lang="en-GB" sz="2000">
                <a:latin typeface="Tahoma" pitchFamily="34" charset="0"/>
                <a:cs typeface="Tahoma" pitchFamily="34" charset="0"/>
              </a:rPr>
              <a:t>Household income of £45,000 </a:t>
            </a:r>
            <a:r>
              <a:rPr lang="en-GB" sz="2000" b="1">
                <a:solidFill>
                  <a:srgbClr val="660066"/>
                </a:solidFill>
                <a:latin typeface="Tahoma" pitchFamily="34" charset="0"/>
                <a:cs typeface="Tahoma" pitchFamily="34" charset="0"/>
              </a:rPr>
              <a:t> 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755576" y="2204864"/>
          <a:ext cx="7036212" cy="26642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72702"/>
                <a:gridCol w="1172702"/>
                <a:gridCol w="1172702"/>
                <a:gridCol w="1172702"/>
                <a:gridCol w="1172702"/>
                <a:gridCol w="1172702"/>
              </a:tblGrid>
              <a:tr h="532859">
                <a:tc>
                  <a:txBody>
                    <a:bodyPr/>
                    <a:lstStyle/>
                    <a:p>
                      <a:endParaRPr lang="en-GB" sz="12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Tuition Loan</a:t>
                      </a:r>
                      <a:endParaRPr lang="en-GB" sz="1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Living</a:t>
                      </a:r>
                      <a:r>
                        <a:rPr lang="en-GB" sz="1400" baseline="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Costs Loan</a:t>
                      </a:r>
                      <a:endParaRPr lang="en-GB" sz="1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Living Costs Grant</a:t>
                      </a:r>
                      <a:endParaRPr lang="en-GB" sz="1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UoP</a:t>
                      </a:r>
                      <a:r>
                        <a:rPr lang="en-GB" sz="1400" baseline="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Bursary</a:t>
                      </a:r>
                      <a:endParaRPr lang="en-GB" sz="1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Total for living costs</a:t>
                      </a:r>
                      <a:endParaRPr lang="en-GB" sz="1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2859">
                <a:tc>
                  <a:txBody>
                    <a:bodyPr/>
                    <a:lstStyle/>
                    <a:p>
                      <a:r>
                        <a:rPr lang="en-GB" sz="1400" i="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Year One</a:t>
                      </a:r>
                      <a:endParaRPr lang="en-GB" sz="1400" i="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£8,500</a:t>
                      </a:r>
                      <a:endParaRPr lang="en-GB" sz="1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£5,288</a:t>
                      </a:r>
                      <a:endParaRPr lang="en-GB" sz="1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</a:t>
                      </a:r>
                      <a:endParaRPr lang="en-GB" sz="1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</a:t>
                      </a:r>
                      <a:endParaRPr lang="en-GB" sz="1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£5,288</a:t>
                      </a:r>
                      <a:endParaRPr lang="en-GB" sz="1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532859">
                <a:tc>
                  <a:txBody>
                    <a:bodyPr/>
                    <a:lstStyle/>
                    <a:p>
                      <a:r>
                        <a:rPr lang="en-GB" sz="1400" i="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Year Two</a:t>
                      </a:r>
                      <a:endParaRPr lang="en-GB" sz="1400" i="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£8,500</a:t>
                      </a:r>
                      <a:endParaRPr lang="en-GB" sz="1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£5,288</a:t>
                      </a:r>
                      <a:endParaRPr lang="en-GB" sz="1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</a:t>
                      </a:r>
                      <a:endParaRPr lang="en-GB" sz="1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</a:t>
                      </a:r>
                      <a:endParaRPr lang="en-GB" sz="1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£5,288</a:t>
                      </a:r>
                      <a:endParaRPr lang="en-GB" sz="1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</a:tr>
              <a:tr h="532859">
                <a:tc>
                  <a:txBody>
                    <a:bodyPr/>
                    <a:lstStyle/>
                    <a:p>
                      <a:r>
                        <a:rPr lang="en-GB" sz="1400" i="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Year</a:t>
                      </a:r>
                      <a:r>
                        <a:rPr lang="en-GB" sz="1400" i="0" baseline="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Three (Placement)</a:t>
                      </a:r>
                      <a:endParaRPr lang="en-GB" sz="1400" i="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£850</a:t>
                      </a:r>
                      <a:endParaRPr lang="en-GB" sz="1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</a:t>
                      </a:r>
                      <a:endParaRPr lang="en-GB" sz="1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</a:t>
                      </a:r>
                      <a:endParaRPr lang="en-GB" sz="1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</a:t>
                      </a:r>
                      <a:endParaRPr lang="en-GB" sz="1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</a:t>
                      </a:r>
                      <a:endParaRPr lang="en-GB" sz="1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</a:tr>
              <a:tr h="532859">
                <a:tc>
                  <a:txBody>
                    <a:bodyPr/>
                    <a:lstStyle/>
                    <a:p>
                      <a:r>
                        <a:rPr lang="en-GB" sz="1400" i="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Year Four</a:t>
                      </a:r>
                      <a:endParaRPr lang="en-GB" sz="1400" i="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£8,500</a:t>
                      </a:r>
                      <a:endParaRPr lang="en-GB" sz="1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£5,288</a:t>
                      </a:r>
                      <a:endParaRPr lang="en-GB" sz="1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</a:t>
                      </a:r>
                      <a:endParaRPr lang="en-GB" sz="1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</a:t>
                      </a:r>
                      <a:endParaRPr lang="en-GB" sz="1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£5,288</a:t>
                      </a:r>
                      <a:endParaRPr lang="en-GB" sz="14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3353" name="TextBox 10"/>
          <p:cNvSpPr txBox="1">
            <a:spLocks noChangeArrowheads="1"/>
          </p:cNvSpPr>
          <p:nvPr/>
        </p:nvSpPr>
        <p:spPr bwMode="auto">
          <a:xfrm>
            <a:off x="755576" y="4941888"/>
            <a:ext cx="8031237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Clr>
                <a:srgbClr val="7030A0"/>
              </a:buClr>
              <a:buSzPct val="150000"/>
              <a:buFont typeface="Arial" charset="0"/>
              <a:buChar char="•"/>
            </a:pPr>
            <a:r>
              <a:rPr lang="en-GB" sz="1600" dirty="0">
                <a:latin typeface="Tahoma" pitchFamily="34" charset="0"/>
                <a:cs typeface="Tahoma" pitchFamily="34" charset="0"/>
              </a:rPr>
              <a:t> Both fees and living costs support may rise in line with inflation but no figures are available yet.</a:t>
            </a:r>
          </a:p>
          <a:p>
            <a:pPr>
              <a:buClr>
                <a:srgbClr val="7030A0"/>
              </a:buClr>
              <a:buSzPct val="150000"/>
              <a:buFont typeface="Arial" charset="0"/>
              <a:buChar char="•"/>
            </a:pPr>
            <a:r>
              <a:rPr lang="en-GB" sz="1600" dirty="0">
                <a:latin typeface="Tahoma" pitchFamily="34" charset="0"/>
                <a:cs typeface="Tahoma" pitchFamily="34" charset="0"/>
              </a:rPr>
              <a:t> For details see handouts</a:t>
            </a:r>
          </a:p>
          <a:p>
            <a:pPr>
              <a:buClr>
                <a:srgbClr val="7030A0"/>
              </a:buClr>
              <a:buSzPct val="150000"/>
              <a:buFont typeface="Arial" charset="0"/>
              <a:buChar char="•"/>
            </a:pPr>
            <a:r>
              <a:rPr lang="en-GB" sz="1600" dirty="0">
                <a:solidFill>
                  <a:srgbClr val="660066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GB" sz="1600" dirty="0">
                <a:latin typeface="Tahoma" pitchFamily="34" charset="0"/>
                <a:cs typeface="Tahoma" pitchFamily="34" charset="0"/>
              </a:rPr>
              <a:t>No living costs support for placement years has been confirmed yet but reduced loans have been available in the past, and some students receive a salary from the placement.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FC black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358082" y="5786454"/>
            <a:ext cx="1565164" cy="484907"/>
          </a:xfrm>
          <a:prstGeom prst="rect">
            <a:avLst/>
          </a:prstGeom>
        </p:spPr>
      </p:pic>
      <p:pic>
        <p:nvPicPr>
          <p:cNvPr id="6" name="Picture 5" descr="Matrix-QM-RGB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929322" y="5715016"/>
            <a:ext cx="1165904" cy="562423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251520" y="908720"/>
            <a:ext cx="864399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>
                <a:solidFill>
                  <a:srgbClr val="800080"/>
                </a:solidFill>
                <a:latin typeface="Tahoma" pitchFamily="34" charset="0"/>
                <a:cs typeface="Tahoma" pitchFamily="34" charset="0"/>
              </a:rPr>
              <a:t>Estimated weekly living costs</a:t>
            </a:r>
          </a:p>
          <a:p>
            <a:r>
              <a:rPr lang="en-GB" dirty="0" smtClean="0">
                <a:latin typeface="Tahoma" pitchFamily="34" charset="0"/>
                <a:cs typeface="Tahoma" pitchFamily="34" charset="0"/>
              </a:rPr>
              <a:t>based on current costs</a:t>
            </a:r>
          </a:p>
          <a:p>
            <a:endParaRPr lang="en-GB" sz="2800" b="1" dirty="0">
              <a:solidFill>
                <a:srgbClr val="80008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23528" y="1988840"/>
            <a:ext cx="842968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latin typeface="Tahoma" pitchFamily="34" charset="0"/>
                <a:cs typeface="Tahoma" pitchFamily="34" charset="0"/>
              </a:rPr>
              <a:t>Halls of residence			</a:t>
            </a:r>
            <a:r>
              <a:rPr lang="en-GB" sz="2000" dirty="0" smtClean="0">
                <a:solidFill>
                  <a:srgbClr val="993366"/>
                </a:solidFill>
                <a:latin typeface="Tahoma" pitchFamily="34" charset="0"/>
                <a:cs typeface="Tahoma" pitchFamily="34" charset="0"/>
              </a:rPr>
              <a:t>£75 - £119</a:t>
            </a:r>
          </a:p>
          <a:p>
            <a:r>
              <a:rPr lang="en-GB" sz="2000" dirty="0" smtClean="0">
                <a:latin typeface="Tahoma" pitchFamily="34" charset="0"/>
                <a:cs typeface="Tahoma" pitchFamily="34" charset="0"/>
              </a:rPr>
              <a:t>Private accommodation			</a:t>
            </a:r>
            <a:r>
              <a:rPr lang="en-GB" sz="2000" dirty="0" smtClean="0">
                <a:solidFill>
                  <a:srgbClr val="993366"/>
                </a:solidFill>
                <a:latin typeface="Tahoma" pitchFamily="34" charset="0"/>
                <a:cs typeface="Tahoma" pitchFamily="34" charset="0"/>
              </a:rPr>
              <a:t>£70 - £75</a:t>
            </a:r>
          </a:p>
          <a:p>
            <a:r>
              <a:rPr lang="en-GB" sz="2000" dirty="0" smtClean="0">
                <a:latin typeface="Tahoma" pitchFamily="34" charset="0"/>
                <a:cs typeface="Tahoma" pitchFamily="34" charset="0"/>
              </a:rPr>
              <a:t>Food and housekeeping			</a:t>
            </a:r>
            <a:r>
              <a:rPr lang="en-GB" sz="2000" dirty="0" smtClean="0">
                <a:solidFill>
                  <a:srgbClr val="993366"/>
                </a:solidFill>
                <a:latin typeface="Tahoma" pitchFamily="34" charset="0"/>
                <a:cs typeface="Tahoma" pitchFamily="34" charset="0"/>
              </a:rPr>
              <a:t>£30 - £35</a:t>
            </a:r>
          </a:p>
          <a:p>
            <a:r>
              <a:rPr lang="en-GB" sz="2000" dirty="0" smtClean="0">
                <a:latin typeface="Tahoma" pitchFamily="34" charset="0"/>
                <a:cs typeface="Tahoma" pitchFamily="34" charset="0"/>
              </a:rPr>
              <a:t>Utility bills				</a:t>
            </a:r>
            <a:r>
              <a:rPr lang="en-GB" sz="2000" dirty="0" smtClean="0">
                <a:solidFill>
                  <a:srgbClr val="993366"/>
                </a:solidFill>
                <a:latin typeface="Tahoma" pitchFamily="34" charset="0"/>
                <a:cs typeface="Tahoma" pitchFamily="34" charset="0"/>
              </a:rPr>
              <a:t>£10 - £15</a:t>
            </a:r>
          </a:p>
          <a:p>
            <a:endParaRPr lang="en-GB" sz="2000" dirty="0" smtClean="0">
              <a:latin typeface="Tahoma" pitchFamily="34" charset="0"/>
              <a:cs typeface="Tahoma" pitchFamily="34" charset="0"/>
            </a:endParaRPr>
          </a:p>
          <a:p>
            <a:r>
              <a:rPr lang="en-GB" sz="2000" dirty="0" smtClean="0">
                <a:solidFill>
                  <a:srgbClr val="993366"/>
                </a:solidFill>
                <a:latin typeface="Tahoma" pitchFamily="34" charset="0"/>
                <a:cs typeface="Tahoma" pitchFamily="34" charset="0"/>
              </a:rPr>
              <a:t>Other variable costs include:</a:t>
            </a:r>
          </a:p>
          <a:p>
            <a:r>
              <a:rPr lang="en-GB" sz="2000" dirty="0" smtClean="0">
                <a:latin typeface="Tahoma" pitchFamily="34" charset="0"/>
                <a:cs typeface="Tahoma" pitchFamily="34" charset="0"/>
              </a:rPr>
              <a:t>Travel					</a:t>
            </a:r>
            <a:r>
              <a:rPr lang="en-GB" sz="2000" dirty="0" smtClean="0">
                <a:solidFill>
                  <a:srgbClr val="993366"/>
                </a:solidFill>
                <a:latin typeface="Tahoma" pitchFamily="34" charset="0"/>
                <a:cs typeface="Tahoma" pitchFamily="34" charset="0"/>
              </a:rPr>
              <a:t>£5 - £10</a:t>
            </a:r>
          </a:p>
          <a:p>
            <a:r>
              <a:rPr lang="en-GB" sz="2000" dirty="0" smtClean="0">
                <a:latin typeface="Tahoma" pitchFamily="34" charset="0"/>
                <a:cs typeface="Tahoma" pitchFamily="34" charset="0"/>
              </a:rPr>
              <a:t>Phone					</a:t>
            </a:r>
            <a:r>
              <a:rPr lang="en-GB" sz="2000" dirty="0" smtClean="0">
                <a:solidFill>
                  <a:srgbClr val="993366"/>
                </a:solidFill>
                <a:latin typeface="Tahoma" pitchFamily="34" charset="0"/>
                <a:cs typeface="Tahoma" pitchFamily="34" charset="0"/>
              </a:rPr>
              <a:t>£5 - £10</a:t>
            </a:r>
          </a:p>
          <a:p>
            <a:r>
              <a:rPr lang="en-GB" sz="2000" dirty="0" smtClean="0">
                <a:latin typeface="Tahoma" pitchFamily="34" charset="0"/>
                <a:cs typeface="Tahoma" pitchFamily="34" charset="0"/>
              </a:rPr>
              <a:t>Contents insurance			</a:t>
            </a:r>
            <a:r>
              <a:rPr lang="en-GB" sz="2000" dirty="0" smtClean="0">
                <a:solidFill>
                  <a:srgbClr val="993366"/>
                </a:solidFill>
                <a:latin typeface="Tahoma" pitchFamily="34" charset="0"/>
                <a:cs typeface="Tahoma" pitchFamily="34" charset="0"/>
              </a:rPr>
              <a:t>£2- £3</a:t>
            </a:r>
          </a:p>
          <a:p>
            <a:r>
              <a:rPr lang="en-GB" sz="2000" dirty="0" smtClean="0">
                <a:latin typeface="Tahoma" pitchFamily="34" charset="0"/>
                <a:cs typeface="Tahoma" pitchFamily="34" charset="0"/>
              </a:rPr>
              <a:t>Books and study equipment		</a:t>
            </a:r>
            <a:r>
              <a:rPr lang="en-GB" sz="2000" dirty="0" smtClean="0">
                <a:solidFill>
                  <a:srgbClr val="993366"/>
                </a:solidFill>
                <a:latin typeface="Tahoma" pitchFamily="34" charset="0"/>
                <a:cs typeface="Tahoma" pitchFamily="34" charset="0"/>
              </a:rPr>
              <a:t>£350 (average per year)</a:t>
            </a:r>
          </a:p>
          <a:p>
            <a:r>
              <a:rPr lang="en-GB" sz="2000" dirty="0" smtClean="0">
                <a:latin typeface="Tahoma" pitchFamily="34" charset="0"/>
                <a:cs typeface="Tahoma" pitchFamily="34" charset="0"/>
              </a:rPr>
              <a:t>TV Licence			</a:t>
            </a:r>
            <a:r>
              <a:rPr lang="en-GB" sz="2000" dirty="0" smtClean="0">
                <a:solidFill>
                  <a:srgbClr val="993366"/>
                </a:solidFill>
                <a:latin typeface="Tahoma" pitchFamily="34" charset="0"/>
                <a:cs typeface="Tahoma" pitchFamily="34" charset="0"/>
              </a:rPr>
              <a:t>	£145.50 (per year)</a:t>
            </a:r>
          </a:p>
          <a:p>
            <a:r>
              <a:rPr lang="en-GB" sz="2000" dirty="0" smtClean="0">
                <a:latin typeface="Tahoma" pitchFamily="34" charset="0"/>
                <a:cs typeface="Tahoma" pitchFamily="34" charset="0"/>
              </a:rPr>
              <a:t>Social and leisure costs			</a:t>
            </a:r>
            <a:r>
              <a:rPr lang="en-GB" sz="2000" dirty="0" smtClean="0">
                <a:solidFill>
                  <a:srgbClr val="993366"/>
                </a:solidFill>
                <a:latin typeface="Tahoma" pitchFamily="34" charset="0"/>
                <a:cs typeface="Tahoma" pitchFamily="34" charset="0"/>
              </a:rPr>
              <a:t>£25 - £35</a:t>
            </a:r>
            <a:endParaRPr lang="en-GB" sz="2000" dirty="0">
              <a:solidFill>
                <a:srgbClr val="993366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395536" y="4221088"/>
            <a:ext cx="8572560" cy="2286016"/>
          </a:xfrm>
          <a:prstGeom prst="roundRect">
            <a:avLst/>
          </a:prstGeom>
          <a:solidFill>
            <a:srgbClr val="9933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You will also need to pay towards your accommodation </a:t>
            </a:r>
            <a:r>
              <a:rPr lang="en-GB" b="1" dirty="0" smtClean="0"/>
              <a:t>before</a:t>
            </a:r>
            <a:r>
              <a:rPr lang="en-GB" dirty="0" smtClean="0"/>
              <a:t> you get your student funding paid. This could be £200 advance rent for a room in halls, or a deposit plus possible fees for a room in a shared house, so try and save over the summer </a:t>
            </a:r>
            <a:endParaRPr lang="en-GB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FC black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380312" y="6093296"/>
            <a:ext cx="1565164" cy="484907"/>
          </a:xfrm>
          <a:prstGeom prst="rect">
            <a:avLst/>
          </a:prstGeom>
        </p:spPr>
      </p:pic>
      <p:pic>
        <p:nvPicPr>
          <p:cNvPr id="6" name="Picture 5" descr="Matrix-QM-RGB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940152" y="6021288"/>
            <a:ext cx="1165904" cy="562423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467544" y="1700808"/>
            <a:ext cx="8208912" cy="2816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800080"/>
              </a:buClr>
              <a:buSzPct val="150000"/>
              <a:buFont typeface="Tahoma" pitchFamily="34" charset="0"/>
              <a:buChar char="●"/>
            </a:pPr>
            <a:r>
              <a:rPr lang="en-GB" sz="36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GB" sz="3500" dirty="0" smtClean="0">
                <a:latin typeface="Tahoma" pitchFamily="34" charset="0"/>
                <a:cs typeface="Tahoma" pitchFamily="34" charset="0"/>
              </a:rPr>
              <a:t>Tuition Fees and Tuition Fee Loans </a:t>
            </a:r>
          </a:p>
          <a:p>
            <a:pPr>
              <a:buClr>
                <a:srgbClr val="800080"/>
              </a:buClr>
              <a:buSzPct val="150000"/>
              <a:buFont typeface="Tahoma" pitchFamily="34" charset="0"/>
              <a:buChar char="●"/>
            </a:pPr>
            <a:r>
              <a:rPr lang="en-GB" sz="3500" dirty="0" smtClean="0">
                <a:latin typeface="Tahoma" pitchFamily="34" charset="0"/>
                <a:cs typeface="Tahoma" pitchFamily="34" charset="0"/>
              </a:rPr>
              <a:t> Living Costs Loans and Grants</a:t>
            </a:r>
          </a:p>
          <a:p>
            <a:pPr>
              <a:buClr>
                <a:srgbClr val="800080"/>
              </a:buClr>
              <a:buSzPct val="150000"/>
              <a:buFont typeface="Tahoma" pitchFamily="34" charset="0"/>
              <a:buChar char="●"/>
            </a:pPr>
            <a:r>
              <a:rPr lang="en-GB" sz="3500" dirty="0" smtClean="0">
                <a:latin typeface="Tahoma" pitchFamily="34" charset="0"/>
                <a:cs typeface="Tahoma" pitchFamily="34" charset="0"/>
              </a:rPr>
              <a:t> Bursaries / National Scholarship Programme </a:t>
            </a:r>
          </a:p>
          <a:p>
            <a:pPr>
              <a:buClr>
                <a:srgbClr val="993366"/>
              </a:buClr>
              <a:buSzPct val="150000"/>
            </a:pPr>
            <a:endParaRPr lang="en-GB" sz="3600" dirty="0" smtClean="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FC black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380312" y="6093296"/>
            <a:ext cx="1565164" cy="484907"/>
          </a:xfrm>
          <a:prstGeom prst="rect">
            <a:avLst/>
          </a:prstGeom>
        </p:spPr>
      </p:pic>
      <p:pic>
        <p:nvPicPr>
          <p:cNvPr id="6" name="Picture 5" descr="Matrix-QM-RGB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940152" y="6021288"/>
            <a:ext cx="1165904" cy="562423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251520" y="1052736"/>
            <a:ext cx="77048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>
                <a:solidFill>
                  <a:srgbClr val="800080"/>
                </a:solidFill>
                <a:latin typeface="Tahoma" pitchFamily="34" charset="0"/>
                <a:cs typeface="Tahoma" pitchFamily="34" charset="0"/>
              </a:rPr>
              <a:t>When and how to apply</a:t>
            </a:r>
            <a:endParaRPr lang="en-GB" sz="3600" b="1" dirty="0">
              <a:solidFill>
                <a:srgbClr val="80008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51520" y="1916832"/>
            <a:ext cx="864096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9263" indent="-449263">
              <a:spcAft>
                <a:spcPts val="0"/>
              </a:spcAft>
              <a:buClr>
                <a:srgbClr val="800080"/>
              </a:buClr>
              <a:buSzPct val="200000"/>
              <a:buFont typeface="Arial" pitchFamily="34" charset="0"/>
              <a:buChar char="•"/>
            </a:pPr>
            <a:r>
              <a:rPr lang="en-GB" sz="3200" dirty="0" smtClean="0">
                <a:latin typeface="Tahoma" pitchFamily="34" charset="0"/>
                <a:cs typeface="Tahoma" pitchFamily="34" charset="0"/>
              </a:rPr>
              <a:t>Apply online at www.direct.gov.uk/studentfinance</a:t>
            </a:r>
          </a:p>
          <a:p>
            <a:pPr marL="449263" indent="-449263" algn="just">
              <a:spcAft>
                <a:spcPts val="0"/>
              </a:spcAft>
              <a:buClr>
                <a:srgbClr val="800080"/>
              </a:buClr>
              <a:buSzPct val="200000"/>
              <a:buFont typeface="Arial" pitchFamily="34" charset="0"/>
              <a:buChar char="•"/>
            </a:pPr>
            <a:r>
              <a:rPr lang="en-GB" sz="3200" dirty="0" smtClean="0">
                <a:latin typeface="Tahoma" pitchFamily="34" charset="0"/>
                <a:cs typeface="Tahoma" pitchFamily="34" charset="0"/>
              </a:rPr>
              <a:t>Or, fill in a paper application form, available on-line or from Student Finance England – 0845 300 50 90</a:t>
            </a:r>
          </a:p>
          <a:p>
            <a:pPr marL="449263" indent="-449263" algn="just">
              <a:spcAft>
                <a:spcPts val="0"/>
              </a:spcAft>
              <a:buClr>
                <a:srgbClr val="800080"/>
              </a:buClr>
              <a:buSzPct val="200000"/>
              <a:buFont typeface="Arial" pitchFamily="34" charset="0"/>
              <a:buChar char="•"/>
            </a:pPr>
            <a:r>
              <a:rPr lang="en-GB" sz="3200" dirty="0" smtClean="0">
                <a:latin typeface="Tahoma" pitchFamily="34" charset="0"/>
                <a:cs typeface="Tahoma" pitchFamily="34" charset="0"/>
              </a:rPr>
              <a:t>Recommended application deadline is likely to be </a:t>
            </a:r>
            <a:r>
              <a:rPr lang="en-GB" sz="3200" b="1" dirty="0" smtClean="0">
                <a:solidFill>
                  <a:srgbClr val="800080"/>
                </a:solidFill>
                <a:latin typeface="Tahoma" pitchFamily="34" charset="0"/>
                <a:cs typeface="Tahoma" pitchFamily="34" charset="0"/>
              </a:rPr>
              <a:t>31 May 2012  </a:t>
            </a:r>
            <a:endParaRPr lang="en-GB" sz="3200" dirty="0" smtClean="0">
              <a:solidFill>
                <a:srgbClr val="800080"/>
              </a:solidFill>
              <a:latin typeface="Tahoma" pitchFamily="34" charset="0"/>
              <a:cs typeface="Tahoma" pitchFamily="34" charset="0"/>
            </a:endParaRPr>
          </a:p>
          <a:p>
            <a:pPr>
              <a:buClr>
                <a:srgbClr val="993366"/>
              </a:buClr>
              <a:buSzPct val="150000"/>
            </a:pPr>
            <a:endParaRPr lang="en-GB" sz="3600" dirty="0" smtClean="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FC black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380312" y="6093296"/>
            <a:ext cx="1565164" cy="484907"/>
          </a:xfrm>
          <a:prstGeom prst="rect">
            <a:avLst/>
          </a:prstGeom>
        </p:spPr>
      </p:pic>
      <p:pic>
        <p:nvPicPr>
          <p:cNvPr id="6" name="Picture 5" descr="Matrix-QM-RGB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940152" y="6021288"/>
            <a:ext cx="1165904" cy="562423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251520" y="1052736"/>
            <a:ext cx="77048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>
                <a:solidFill>
                  <a:srgbClr val="800080"/>
                </a:solidFill>
                <a:latin typeface="Tahoma" pitchFamily="34" charset="0"/>
                <a:cs typeface="Tahoma" pitchFamily="34" charset="0"/>
              </a:rPr>
              <a:t>Loan Repayments</a:t>
            </a:r>
            <a:endParaRPr lang="en-GB" sz="3600" b="1" dirty="0">
              <a:solidFill>
                <a:srgbClr val="80008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51520" y="1916832"/>
            <a:ext cx="864096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3538" indent="-363538" algn="just">
              <a:buClr>
                <a:srgbClr val="800080"/>
              </a:buClr>
              <a:buSzPct val="200000"/>
              <a:buFont typeface="Arial" pitchFamily="34" charset="0"/>
              <a:buChar char="•"/>
            </a:pPr>
            <a:r>
              <a:rPr lang="en-GB" sz="3200" dirty="0" smtClean="0">
                <a:latin typeface="Tahoma" pitchFamily="34" charset="0"/>
                <a:cs typeface="Tahoma" pitchFamily="34" charset="0"/>
              </a:rPr>
              <a:t>Loan repayments start the April after the student has left the course, only if they are earning over £21,000.</a:t>
            </a:r>
          </a:p>
          <a:p>
            <a:pPr marL="363538" indent="-363538" algn="just">
              <a:buClr>
                <a:srgbClr val="800080"/>
              </a:buClr>
              <a:buSzPct val="200000"/>
              <a:buFont typeface="Arial" pitchFamily="34" charset="0"/>
              <a:buChar char="•"/>
            </a:pPr>
            <a:r>
              <a:rPr lang="en-GB" sz="3200" dirty="0" smtClean="0">
                <a:latin typeface="Tahoma" pitchFamily="34" charset="0"/>
                <a:cs typeface="Tahoma" pitchFamily="34" charset="0"/>
              </a:rPr>
              <a:t>Graduates repay 9% of their income over £21,000.</a:t>
            </a:r>
          </a:p>
          <a:p>
            <a:pPr marL="363538" indent="-363538" algn="just">
              <a:buClr>
                <a:srgbClr val="800080"/>
              </a:buClr>
              <a:buSzPct val="200000"/>
              <a:buFont typeface="Arial" pitchFamily="34" charset="0"/>
              <a:buChar char="•"/>
            </a:pPr>
            <a:r>
              <a:rPr lang="en-GB" sz="3200" dirty="0" smtClean="0">
                <a:latin typeface="Tahoma" pitchFamily="34" charset="0"/>
                <a:cs typeface="Tahoma" pitchFamily="34" charset="0"/>
              </a:rPr>
              <a:t>Any outstanding balance is written off 30 years after entering repayment.</a:t>
            </a:r>
          </a:p>
          <a:p>
            <a:pPr marL="363538" indent="-363538" algn="just">
              <a:buClr>
                <a:srgbClr val="800080"/>
              </a:buClr>
              <a:buSzPct val="200000"/>
              <a:buFont typeface="Arial" pitchFamily="34" charset="0"/>
              <a:buChar char="•"/>
            </a:pPr>
            <a:r>
              <a:rPr lang="en-GB" sz="3200" dirty="0" smtClean="0">
                <a:latin typeface="Tahoma" pitchFamily="34" charset="0"/>
                <a:cs typeface="Tahoma" pitchFamily="34" charset="0"/>
              </a:rPr>
              <a:t>Interest rate will vary depending on earnings, between RPI and RPI+3%.</a:t>
            </a:r>
          </a:p>
          <a:p>
            <a:pPr>
              <a:buClr>
                <a:srgbClr val="993366"/>
              </a:buClr>
              <a:buSzPct val="150000"/>
            </a:pPr>
            <a:endParaRPr lang="en-GB" sz="3600" dirty="0" smtClean="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FC black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380312" y="6093296"/>
            <a:ext cx="1565164" cy="484907"/>
          </a:xfrm>
          <a:prstGeom prst="rect">
            <a:avLst/>
          </a:prstGeom>
        </p:spPr>
      </p:pic>
      <p:pic>
        <p:nvPicPr>
          <p:cNvPr id="6" name="Picture 5" descr="Matrix-QM-RGB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940152" y="6021288"/>
            <a:ext cx="1165904" cy="562423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251520" y="1052736"/>
            <a:ext cx="77048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>
                <a:solidFill>
                  <a:srgbClr val="800080"/>
                </a:solidFill>
                <a:latin typeface="Tahoma" pitchFamily="34" charset="0"/>
                <a:cs typeface="Tahoma" pitchFamily="34" charset="0"/>
              </a:rPr>
              <a:t>Loan Repayments</a:t>
            </a:r>
            <a:endParaRPr lang="en-GB" sz="3600" b="1" dirty="0">
              <a:solidFill>
                <a:srgbClr val="80008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51520" y="1916832"/>
            <a:ext cx="8640960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algn="just" eaLnBrk="0" hangingPunct="0">
              <a:spcBef>
                <a:spcPct val="20000"/>
              </a:spcBef>
              <a:buClr>
                <a:srgbClr val="800080"/>
              </a:buClr>
              <a:buSzPct val="200000"/>
              <a:buFontTx/>
              <a:buChar char="•"/>
            </a:pPr>
            <a:r>
              <a:rPr lang="en-GB" sz="2800" kern="0" dirty="0" smtClean="0">
                <a:solidFill>
                  <a:srgbClr val="000000"/>
                </a:solidFill>
                <a:latin typeface="Tahoma" pitchFamily="34" charset="0"/>
                <a:ea typeface="+mn-ea"/>
                <a:cs typeface="Tahoma" pitchFamily="34" charset="0"/>
              </a:rPr>
              <a:t>Repayment examples:</a:t>
            </a:r>
          </a:p>
          <a:p>
            <a:pPr marL="342900" lvl="0" indent="-342900" algn="just" eaLnBrk="0" hangingPunct="0">
              <a:spcBef>
                <a:spcPct val="20000"/>
              </a:spcBef>
              <a:buClr>
                <a:srgbClr val="800080"/>
              </a:buClr>
              <a:buSzPct val="200000"/>
              <a:buFontTx/>
              <a:buChar char="•"/>
            </a:pPr>
            <a:r>
              <a:rPr lang="en-GB" sz="2800" kern="0" dirty="0" smtClean="0">
                <a:solidFill>
                  <a:srgbClr val="000000"/>
                </a:solidFill>
                <a:latin typeface="Tahoma" pitchFamily="34" charset="0"/>
                <a:ea typeface="+mn-ea"/>
                <a:cs typeface="Tahoma" pitchFamily="34" charset="0"/>
              </a:rPr>
              <a:t>Earnings up to £21,000 – no repayments</a:t>
            </a:r>
          </a:p>
          <a:p>
            <a:pPr marL="342900" lvl="0" indent="-342900" algn="just" eaLnBrk="0" hangingPunct="0">
              <a:spcBef>
                <a:spcPct val="20000"/>
              </a:spcBef>
              <a:buClr>
                <a:srgbClr val="800080"/>
              </a:buClr>
              <a:buSzPct val="200000"/>
              <a:buFontTx/>
              <a:buChar char="•"/>
            </a:pPr>
            <a:r>
              <a:rPr lang="en-GB" sz="2800" kern="0" dirty="0" smtClean="0">
                <a:solidFill>
                  <a:srgbClr val="000000"/>
                </a:solidFill>
                <a:latin typeface="Tahoma" pitchFamily="34" charset="0"/>
                <a:ea typeface="+mn-ea"/>
                <a:cs typeface="Tahoma" pitchFamily="34" charset="0"/>
              </a:rPr>
              <a:t>Earnings £25,000 = £30 per month</a:t>
            </a:r>
          </a:p>
          <a:p>
            <a:pPr marL="342900" lvl="0" indent="-342900" algn="just" eaLnBrk="0" hangingPunct="0">
              <a:spcBef>
                <a:spcPct val="20000"/>
              </a:spcBef>
              <a:buClr>
                <a:srgbClr val="800080"/>
              </a:buClr>
              <a:buSzPct val="200000"/>
              <a:buFontTx/>
              <a:buChar char="•"/>
            </a:pPr>
            <a:r>
              <a:rPr lang="en-GB" sz="2800" kern="0" dirty="0" smtClean="0">
                <a:solidFill>
                  <a:srgbClr val="000000"/>
                </a:solidFill>
                <a:latin typeface="Tahoma" pitchFamily="34" charset="0"/>
                <a:ea typeface="+mn-ea"/>
                <a:cs typeface="Tahoma" pitchFamily="34" charset="0"/>
              </a:rPr>
              <a:t>Earnings £30,000 = £67.50 per month</a:t>
            </a:r>
          </a:p>
          <a:p>
            <a:pPr marL="342900" lvl="0" indent="-342900" algn="just" eaLnBrk="0" hangingPunct="0">
              <a:spcBef>
                <a:spcPct val="20000"/>
              </a:spcBef>
              <a:buClr>
                <a:srgbClr val="800080"/>
              </a:buClr>
              <a:buSzPct val="200000"/>
              <a:buFontTx/>
              <a:buChar char="•"/>
            </a:pPr>
            <a:r>
              <a:rPr lang="en-GB" sz="2800" kern="0" dirty="0" smtClean="0">
                <a:solidFill>
                  <a:srgbClr val="000000"/>
                </a:solidFill>
                <a:latin typeface="Tahoma" pitchFamily="34" charset="0"/>
                <a:ea typeface="+mn-ea"/>
                <a:cs typeface="Tahoma" pitchFamily="34" charset="0"/>
              </a:rPr>
              <a:t>Repayments are only based on graduates income (and are taken directly from salary)</a:t>
            </a:r>
          </a:p>
          <a:p>
            <a:pPr marL="342900" lvl="0" indent="-342900" algn="just" eaLnBrk="0" hangingPunct="0">
              <a:spcBef>
                <a:spcPct val="20000"/>
              </a:spcBef>
              <a:buClr>
                <a:srgbClr val="800080"/>
              </a:buClr>
              <a:buSzPct val="200000"/>
              <a:buFontTx/>
              <a:buChar char="•"/>
            </a:pPr>
            <a:r>
              <a:rPr lang="en-GB" sz="2800" kern="0" dirty="0" smtClean="0">
                <a:solidFill>
                  <a:srgbClr val="000000"/>
                </a:solidFill>
                <a:latin typeface="Tahoma" pitchFamily="34" charset="0"/>
                <a:ea typeface="+mn-ea"/>
                <a:cs typeface="Tahoma" pitchFamily="34" charset="0"/>
              </a:rPr>
              <a:t>Interest charges will vary based on income level – maximum = RPI + 3%</a:t>
            </a:r>
          </a:p>
          <a:p>
            <a:pPr>
              <a:buClr>
                <a:srgbClr val="993366"/>
              </a:buClr>
              <a:buSzPct val="150000"/>
            </a:pPr>
            <a:endParaRPr lang="en-GB" sz="3600" dirty="0" smtClean="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179388" y="836613"/>
            <a:ext cx="8569325" cy="5540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sz="3000" b="1" dirty="0">
                <a:solidFill>
                  <a:srgbClr val="800080"/>
                </a:solidFill>
                <a:latin typeface="Tahoma" pitchFamily="34" charset="0"/>
                <a:ea typeface="+mn-ea"/>
                <a:cs typeface="Tahoma" pitchFamily="34" charset="0"/>
              </a:rPr>
              <a:t>Case </a:t>
            </a:r>
            <a:r>
              <a:rPr lang="en-GB" sz="3000" b="1" dirty="0" smtClean="0">
                <a:solidFill>
                  <a:srgbClr val="800080"/>
                </a:solidFill>
                <a:latin typeface="Tahoma" pitchFamily="34" charset="0"/>
                <a:ea typeface="+mn-ea"/>
                <a:cs typeface="Tahoma" pitchFamily="34" charset="0"/>
              </a:rPr>
              <a:t>study: Josh</a:t>
            </a:r>
            <a:endParaRPr lang="en-GB" sz="3000" b="1" dirty="0">
              <a:solidFill>
                <a:srgbClr val="800080"/>
              </a:solidFill>
              <a:latin typeface="Tahoma" pitchFamily="34" charset="0"/>
              <a:ea typeface="+mn-ea"/>
              <a:cs typeface="Tahoma" pitchFamily="34" charset="0"/>
            </a:endParaRPr>
          </a:p>
        </p:txBody>
      </p:sp>
      <p:sp>
        <p:nvSpPr>
          <p:cNvPr id="18435" name="TextBox 10"/>
          <p:cNvSpPr txBox="1">
            <a:spLocks noChangeArrowheads="1"/>
          </p:cNvSpPr>
          <p:nvPr/>
        </p:nvSpPr>
        <p:spPr bwMode="auto">
          <a:xfrm>
            <a:off x="755576" y="1628800"/>
            <a:ext cx="7959799" cy="4708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  <a:buClr>
                <a:srgbClr val="7030A0"/>
              </a:buClr>
              <a:buSzPct val="150000"/>
              <a:buFont typeface="Arial" charset="0"/>
              <a:buChar char="•"/>
            </a:pPr>
            <a:r>
              <a:rPr lang="en-GB" sz="2000" dirty="0">
                <a:latin typeface="Tahoma" pitchFamily="34" charset="0"/>
                <a:cs typeface="Tahoma" pitchFamily="34" charset="0"/>
              </a:rPr>
              <a:t> Josh </a:t>
            </a:r>
            <a:r>
              <a:rPr lang="en-GB" sz="2000" dirty="0" smtClean="0">
                <a:latin typeface="Tahoma" pitchFamily="34" charset="0"/>
                <a:cs typeface="Tahoma" pitchFamily="34" charset="0"/>
              </a:rPr>
              <a:t>starts </a:t>
            </a:r>
            <a:r>
              <a:rPr lang="en-GB" sz="2000" dirty="0">
                <a:latin typeface="Tahoma" pitchFamily="34" charset="0"/>
                <a:cs typeface="Tahoma" pitchFamily="34" charset="0"/>
              </a:rPr>
              <a:t>work as </a:t>
            </a:r>
            <a:r>
              <a:rPr lang="en-GB" sz="2000" dirty="0" smtClean="0">
                <a:latin typeface="Tahoma" pitchFamily="34" charset="0"/>
                <a:cs typeface="Tahoma" pitchFamily="34" charset="0"/>
              </a:rPr>
              <a:t>an Administrator </a:t>
            </a:r>
            <a:r>
              <a:rPr lang="en-GB" sz="2000" dirty="0">
                <a:latin typeface="Tahoma" pitchFamily="34" charset="0"/>
                <a:cs typeface="Tahoma" pitchFamily="34" charset="0"/>
              </a:rPr>
              <a:t>in London on a starting salary of £</a:t>
            </a:r>
            <a:r>
              <a:rPr lang="en-GB" sz="2000" dirty="0" smtClean="0">
                <a:latin typeface="Tahoma" pitchFamily="34" charset="0"/>
                <a:cs typeface="Tahoma" pitchFamily="34" charset="0"/>
              </a:rPr>
              <a:t>25,000</a:t>
            </a:r>
          </a:p>
          <a:p>
            <a:pPr algn="just">
              <a:spcAft>
                <a:spcPts val="1200"/>
              </a:spcAft>
              <a:buClr>
                <a:srgbClr val="7030A0"/>
              </a:buClr>
              <a:buSzPct val="150000"/>
              <a:buFont typeface="Arial" charset="0"/>
              <a:buChar char="•"/>
            </a:pPr>
            <a:r>
              <a:rPr lang="en-GB" sz="2000" dirty="0" smtClean="0">
                <a:latin typeface="Tahoma" pitchFamily="34" charset="0"/>
                <a:cs typeface="Tahoma" pitchFamily="34" charset="0"/>
              </a:rPr>
              <a:t> His take home pay is £1,613.50 a month</a:t>
            </a:r>
            <a:endParaRPr lang="en-GB" sz="2000" dirty="0">
              <a:latin typeface="Tahoma" pitchFamily="34" charset="0"/>
              <a:cs typeface="Tahoma" pitchFamily="34" charset="0"/>
            </a:endParaRPr>
          </a:p>
          <a:p>
            <a:pPr algn="just">
              <a:spcAft>
                <a:spcPts val="1200"/>
              </a:spcAft>
              <a:buClr>
                <a:srgbClr val="7030A0"/>
              </a:buClr>
              <a:buSzPct val="150000"/>
              <a:buFont typeface="Arial" charset="0"/>
              <a:buChar char="•"/>
            </a:pPr>
            <a:r>
              <a:rPr lang="en-GB" sz="2000" dirty="0">
                <a:latin typeface="Tahoma" pitchFamily="34" charset="0"/>
                <a:cs typeface="Tahoma" pitchFamily="34" charset="0"/>
              </a:rPr>
              <a:t> His initial repayments are £30 a </a:t>
            </a:r>
            <a:r>
              <a:rPr lang="en-GB" sz="2000" dirty="0" smtClean="0">
                <a:latin typeface="Tahoma" pitchFamily="34" charset="0"/>
                <a:cs typeface="Tahoma" pitchFamily="34" charset="0"/>
              </a:rPr>
              <a:t>month</a:t>
            </a:r>
            <a:endParaRPr lang="en-GB" sz="2000" dirty="0">
              <a:latin typeface="Tahoma" pitchFamily="34" charset="0"/>
              <a:cs typeface="Tahoma" pitchFamily="34" charset="0"/>
            </a:endParaRPr>
          </a:p>
          <a:p>
            <a:pPr algn="just">
              <a:spcAft>
                <a:spcPts val="1200"/>
              </a:spcAft>
              <a:buClr>
                <a:srgbClr val="7030A0"/>
              </a:buClr>
              <a:buSzPct val="150000"/>
              <a:buFont typeface="Arial" charset="0"/>
              <a:buChar char="•"/>
            </a:pPr>
            <a:r>
              <a:rPr lang="en-GB" sz="2000" dirty="0">
                <a:latin typeface="Tahoma" pitchFamily="34" charset="0"/>
                <a:cs typeface="Tahoma" pitchFamily="34" charset="0"/>
              </a:rPr>
              <a:t> He receives an annual pay rise of 3</a:t>
            </a:r>
            <a:r>
              <a:rPr lang="en-GB" sz="2000" dirty="0" smtClean="0">
                <a:latin typeface="Tahoma" pitchFamily="34" charset="0"/>
                <a:cs typeface="Tahoma" pitchFamily="34" charset="0"/>
              </a:rPr>
              <a:t>%</a:t>
            </a:r>
            <a:endParaRPr lang="en-GB" sz="2000" dirty="0">
              <a:latin typeface="Tahoma" pitchFamily="34" charset="0"/>
              <a:cs typeface="Tahoma" pitchFamily="34" charset="0"/>
            </a:endParaRPr>
          </a:p>
          <a:p>
            <a:pPr algn="just">
              <a:spcAft>
                <a:spcPts val="1200"/>
              </a:spcAft>
              <a:buClr>
                <a:srgbClr val="7030A0"/>
              </a:buClr>
              <a:buSzPct val="150000"/>
              <a:buFont typeface="Arial" charset="0"/>
              <a:buChar char="•"/>
            </a:pPr>
            <a:r>
              <a:rPr lang="en-GB" sz="2000" dirty="0">
                <a:latin typeface="Tahoma" pitchFamily="34" charset="0"/>
                <a:cs typeface="Tahoma" pitchFamily="34" charset="0"/>
              </a:rPr>
              <a:t> 29 years after graduation his salary is £58,914 and his monthly repayments are £</a:t>
            </a:r>
            <a:r>
              <a:rPr lang="en-GB" sz="2000" dirty="0" smtClean="0">
                <a:latin typeface="Tahoma" pitchFamily="34" charset="0"/>
                <a:cs typeface="Tahoma" pitchFamily="34" charset="0"/>
              </a:rPr>
              <a:t>284</a:t>
            </a:r>
            <a:endParaRPr lang="en-GB" sz="2000" dirty="0">
              <a:latin typeface="Tahoma" pitchFamily="34" charset="0"/>
              <a:cs typeface="Tahoma" pitchFamily="34" charset="0"/>
            </a:endParaRPr>
          </a:p>
          <a:p>
            <a:pPr algn="just">
              <a:spcAft>
                <a:spcPts val="1200"/>
              </a:spcAft>
              <a:buClr>
                <a:srgbClr val="7030A0"/>
              </a:buClr>
              <a:buSzPct val="150000"/>
              <a:buFont typeface="Arial" charset="0"/>
              <a:buChar char="•"/>
            </a:pPr>
            <a:r>
              <a:rPr lang="en-GB" sz="2000" dirty="0">
                <a:latin typeface="Tahoma" pitchFamily="34" charset="0"/>
                <a:cs typeface="Tahoma" pitchFamily="34" charset="0"/>
              </a:rPr>
              <a:t> After 30 years his outstanding balance is written </a:t>
            </a:r>
            <a:r>
              <a:rPr lang="en-GB" sz="2000" dirty="0" smtClean="0">
                <a:latin typeface="Tahoma" pitchFamily="34" charset="0"/>
                <a:cs typeface="Tahoma" pitchFamily="34" charset="0"/>
              </a:rPr>
              <a:t>off</a:t>
            </a:r>
            <a:endParaRPr lang="en-GB" sz="2000" dirty="0">
              <a:latin typeface="Tahoma" pitchFamily="34" charset="0"/>
              <a:cs typeface="Tahoma" pitchFamily="34" charset="0"/>
            </a:endParaRPr>
          </a:p>
          <a:p>
            <a:pPr algn="just">
              <a:spcAft>
                <a:spcPts val="1200"/>
              </a:spcAft>
              <a:buClr>
                <a:srgbClr val="7030A0"/>
              </a:buClr>
              <a:buSzPct val="150000"/>
              <a:buFont typeface="Arial" charset="0"/>
              <a:buChar char="•"/>
            </a:pPr>
            <a:r>
              <a:rPr lang="en-GB" sz="2000" dirty="0">
                <a:latin typeface="Tahoma" pitchFamily="34" charset="0"/>
                <a:cs typeface="Tahoma" pitchFamily="34" charset="0"/>
              </a:rPr>
              <a:t> The total Josh has repaid is £</a:t>
            </a:r>
            <a:r>
              <a:rPr lang="en-GB" sz="2000" dirty="0" smtClean="0">
                <a:latin typeface="Tahoma" pitchFamily="34" charset="0"/>
                <a:cs typeface="Tahoma" pitchFamily="34" charset="0"/>
              </a:rPr>
              <a:t>50,345</a:t>
            </a:r>
          </a:p>
          <a:p>
            <a:pPr algn="just">
              <a:spcAft>
                <a:spcPts val="1200"/>
              </a:spcAft>
              <a:buClr>
                <a:srgbClr val="7030A0"/>
              </a:buClr>
              <a:buSzPct val="150000"/>
              <a:buFont typeface="Arial" charset="0"/>
              <a:buChar char="•"/>
            </a:pPr>
            <a:r>
              <a:rPr lang="en-GB" sz="2000" dirty="0" smtClean="0">
                <a:latin typeface="Tahoma" pitchFamily="34" charset="0"/>
                <a:cs typeface="Tahoma" pitchFamily="34" charset="0"/>
              </a:rPr>
              <a:t> The total Josh borrowed was £47,500.</a:t>
            </a:r>
            <a:endParaRPr lang="en-GB" sz="2000" dirty="0">
              <a:latin typeface="Tahoma" pitchFamily="34" charset="0"/>
              <a:cs typeface="Tahoma" pitchFamily="34" charset="0"/>
            </a:endParaRPr>
          </a:p>
          <a:p>
            <a:pPr algn="just">
              <a:buClr>
                <a:srgbClr val="7030A0"/>
              </a:buClr>
              <a:buSzPct val="150000"/>
            </a:pPr>
            <a:endParaRPr lang="en-GB" sz="2000" dirty="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179388" y="836613"/>
            <a:ext cx="8569325" cy="5540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sz="3000" b="1">
                <a:solidFill>
                  <a:srgbClr val="800080"/>
                </a:solidFill>
                <a:latin typeface="Tahoma" pitchFamily="34" charset="0"/>
                <a:ea typeface="+mn-ea"/>
                <a:cs typeface="Tahoma" pitchFamily="34" charset="0"/>
              </a:rPr>
              <a:t>Case </a:t>
            </a:r>
            <a:r>
              <a:rPr lang="en-GB" sz="3000" b="1" smtClean="0">
                <a:solidFill>
                  <a:srgbClr val="800080"/>
                </a:solidFill>
                <a:latin typeface="Tahoma" pitchFamily="34" charset="0"/>
                <a:ea typeface="+mn-ea"/>
                <a:cs typeface="Tahoma" pitchFamily="34" charset="0"/>
              </a:rPr>
              <a:t>study: </a:t>
            </a:r>
            <a:r>
              <a:rPr lang="en-GB" sz="3000" b="1" dirty="0" smtClean="0">
                <a:solidFill>
                  <a:srgbClr val="800080"/>
                </a:solidFill>
                <a:latin typeface="Tahoma" pitchFamily="34" charset="0"/>
                <a:ea typeface="+mn-ea"/>
                <a:cs typeface="Tahoma" pitchFamily="34" charset="0"/>
              </a:rPr>
              <a:t>Paul</a:t>
            </a:r>
            <a:endParaRPr lang="en-GB" sz="3000" b="1" dirty="0">
              <a:solidFill>
                <a:srgbClr val="800080"/>
              </a:solidFill>
              <a:latin typeface="Tahoma" pitchFamily="34" charset="0"/>
              <a:ea typeface="+mn-ea"/>
              <a:cs typeface="Tahoma" pitchFamily="34" charset="0"/>
            </a:endParaRPr>
          </a:p>
        </p:txBody>
      </p:sp>
      <p:sp>
        <p:nvSpPr>
          <p:cNvPr id="19459" name="TextBox 10"/>
          <p:cNvSpPr txBox="1">
            <a:spLocks noChangeArrowheads="1"/>
          </p:cNvSpPr>
          <p:nvPr/>
        </p:nvSpPr>
        <p:spPr bwMode="auto">
          <a:xfrm>
            <a:off x="755576" y="1340768"/>
            <a:ext cx="7959799" cy="5170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buClr>
                <a:srgbClr val="7030A0"/>
              </a:buClr>
              <a:buSzPct val="150000"/>
              <a:buFont typeface="Arial" charset="0"/>
              <a:buChar char="•"/>
            </a:pPr>
            <a:r>
              <a:rPr lang="en-GB" sz="1600" dirty="0">
                <a:latin typeface="Tahoma" pitchFamily="34" charset="0"/>
                <a:cs typeface="Tahoma" pitchFamily="34" charset="0"/>
              </a:rPr>
              <a:t> </a:t>
            </a:r>
            <a:r>
              <a:rPr lang="en-GB" sz="2000" dirty="0" smtClean="0">
                <a:latin typeface="Tahoma" pitchFamily="34" charset="0"/>
                <a:cs typeface="Tahoma" pitchFamily="34" charset="0"/>
              </a:rPr>
              <a:t>Paul </a:t>
            </a:r>
            <a:r>
              <a:rPr lang="en-GB" sz="2000" dirty="0">
                <a:latin typeface="Tahoma" pitchFamily="34" charset="0"/>
                <a:cs typeface="Tahoma" pitchFamily="34" charset="0"/>
              </a:rPr>
              <a:t>starts work at a salary of £19,000 so </a:t>
            </a:r>
            <a:r>
              <a:rPr lang="en-GB" sz="2000" dirty="0" smtClean="0">
                <a:latin typeface="Tahoma" pitchFamily="34" charset="0"/>
                <a:cs typeface="Tahoma" pitchFamily="34" charset="0"/>
              </a:rPr>
              <a:t>he </a:t>
            </a:r>
            <a:r>
              <a:rPr lang="en-GB" sz="2000" dirty="0">
                <a:latin typeface="Tahoma" pitchFamily="34" charset="0"/>
                <a:cs typeface="Tahoma" pitchFamily="34" charset="0"/>
              </a:rPr>
              <a:t>does not make repayments initially</a:t>
            </a:r>
            <a:r>
              <a:rPr lang="en-GB" sz="2000" dirty="0" smtClean="0">
                <a:latin typeface="Tahoma" pitchFamily="34" charset="0"/>
                <a:cs typeface="Tahoma" pitchFamily="34" charset="0"/>
              </a:rPr>
              <a:t>.</a:t>
            </a:r>
          </a:p>
          <a:p>
            <a:pPr algn="just">
              <a:buClr>
                <a:srgbClr val="7030A0"/>
              </a:buClr>
              <a:buSzPct val="150000"/>
            </a:pPr>
            <a:endParaRPr lang="en-GB" sz="800" dirty="0">
              <a:latin typeface="Tahoma" pitchFamily="34" charset="0"/>
              <a:cs typeface="Tahoma" pitchFamily="34" charset="0"/>
            </a:endParaRPr>
          </a:p>
          <a:p>
            <a:pPr algn="just">
              <a:buClr>
                <a:srgbClr val="7030A0"/>
              </a:buClr>
              <a:buSzPct val="150000"/>
              <a:buFont typeface="Arial" charset="0"/>
              <a:buChar char="•"/>
            </a:pPr>
            <a:r>
              <a:rPr lang="en-GB" sz="2000" dirty="0">
                <a:latin typeface="Tahoma" pitchFamily="34" charset="0"/>
                <a:cs typeface="Tahoma" pitchFamily="34" charset="0"/>
              </a:rPr>
              <a:t> After 4 years </a:t>
            </a:r>
            <a:r>
              <a:rPr lang="en-GB" sz="2000" dirty="0" smtClean="0">
                <a:latin typeface="Tahoma" pitchFamily="34" charset="0"/>
                <a:cs typeface="Tahoma" pitchFamily="34" charset="0"/>
              </a:rPr>
              <a:t>his </a:t>
            </a:r>
            <a:r>
              <a:rPr lang="en-GB" sz="2000" dirty="0">
                <a:latin typeface="Tahoma" pitchFamily="34" charset="0"/>
                <a:cs typeface="Tahoma" pitchFamily="34" charset="0"/>
              </a:rPr>
              <a:t>salary has risen to £21,320 so </a:t>
            </a:r>
            <a:r>
              <a:rPr lang="en-GB" sz="2000" dirty="0" smtClean="0">
                <a:latin typeface="Tahoma" pitchFamily="34" charset="0"/>
                <a:cs typeface="Tahoma" pitchFamily="34" charset="0"/>
              </a:rPr>
              <a:t>he </a:t>
            </a:r>
            <a:r>
              <a:rPr lang="en-GB" sz="2000" dirty="0">
                <a:latin typeface="Tahoma" pitchFamily="34" charset="0"/>
                <a:cs typeface="Tahoma" pitchFamily="34" charset="0"/>
              </a:rPr>
              <a:t>starts to make monthly payments at £2.40 a month</a:t>
            </a:r>
            <a:r>
              <a:rPr lang="en-GB" sz="2000" dirty="0" smtClean="0">
                <a:latin typeface="Tahoma" pitchFamily="34" charset="0"/>
                <a:cs typeface="Tahoma" pitchFamily="34" charset="0"/>
              </a:rPr>
              <a:t>.</a:t>
            </a:r>
          </a:p>
          <a:p>
            <a:pPr algn="just">
              <a:buClr>
                <a:srgbClr val="7030A0"/>
              </a:buClr>
              <a:buSzPct val="150000"/>
            </a:pPr>
            <a:endParaRPr lang="en-GB" sz="800" dirty="0">
              <a:latin typeface="Tahoma" pitchFamily="34" charset="0"/>
              <a:cs typeface="Tahoma" pitchFamily="34" charset="0"/>
            </a:endParaRPr>
          </a:p>
          <a:p>
            <a:pPr algn="just">
              <a:buClr>
                <a:srgbClr val="7030A0"/>
              </a:buClr>
              <a:buSzPct val="150000"/>
              <a:buFont typeface="Arial" charset="0"/>
              <a:buChar char="•"/>
            </a:pPr>
            <a:r>
              <a:rPr lang="en-GB" sz="2000" dirty="0">
                <a:latin typeface="Tahoma" pitchFamily="34" charset="0"/>
                <a:cs typeface="Tahoma" pitchFamily="34" charset="0"/>
              </a:rPr>
              <a:t> After 6 years </a:t>
            </a:r>
            <a:r>
              <a:rPr lang="en-GB" sz="2000" dirty="0" smtClean="0">
                <a:latin typeface="Tahoma" pitchFamily="34" charset="0"/>
                <a:cs typeface="Tahoma" pitchFamily="34" charset="0"/>
              </a:rPr>
              <a:t>he gets a new unpaid job a charity, </a:t>
            </a:r>
            <a:r>
              <a:rPr lang="en-GB" sz="2000" dirty="0">
                <a:latin typeface="Tahoma" pitchFamily="34" charset="0"/>
                <a:cs typeface="Tahoma" pitchFamily="34" charset="0"/>
              </a:rPr>
              <a:t>so </a:t>
            </a:r>
            <a:r>
              <a:rPr lang="en-GB" sz="2000" dirty="0" smtClean="0">
                <a:latin typeface="Tahoma" pitchFamily="34" charset="0"/>
                <a:cs typeface="Tahoma" pitchFamily="34" charset="0"/>
              </a:rPr>
              <a:t>his </a:t>
            </a:r>
            <a:r>
              <a:rPr lang="en-GB" sz="2000" dirty="0">
                <a:latin typeface="Tahoma" pitchFamily="34" charset="0"/>
                <a:cs typeface="Tahoma" pitchFamily="34" charset="0"/>
              </a:rPr>
              <a:t>repayments stop</a:t>
            </a:r>
            <a:r>
              <a:rPr lang="en-GB" sz="2000" dirty="0" smtClean="0">
                <a:latin typeface="Tahoma" pitchFamily="34" charset="0"/>
                <a:cs typeface="Tahoma" pitchFamily="34" charset="0"/>
              </a:rPr>
              <a:t>.</a:t>
            </a:r>
          </a:p>
          <a:p>
            <a:pPr algn="just">
              <a:buClr>
                <a:srgbClr val="7030A0"/>
              </a:buClr>
              <a:buSzPct val="150000"/>
            </a:pPr>
            <a:endParaRPr lang="en-GB" sz="800" dirty="0">
              <a:latin typeface="Tahoma" pitchFamily="34" charset="0"/>
              <a:cs typeface="Tahoma" pitchFamily="34" charset="0"/>
            </a:endParaRPr>
          </a:p>
          <a:p>
            <a:pPr algn="just">
              <a:buClr>
                <a:srgbClr val="7030A0"/>
              </a:buClr>
              <a:buSzPct val="150000"/>
              <a:buFont typeface="Arial" charset="0"/>
              <a:buChar char="•"/>
            </a:pPr>
            <a:r>
              <a:rPr lang="en-GB" sz="2000" dirty="0">
                <a:latin typeface="Tahoma" pitchFamily="34" charset="0"/>
                <a:cs typeface="Tahoma" pitchFamily="34" charset="0"/>
              </a:rPr>
              <a:t> </a:t>
            </a:r>
            <a:r>
              <a:rPr lang="en-GB" sz="2000" dirty="0" smtClean="0">
                <a:latin typeface="Tahoma" pitchFamily="34" charset="0"/>
                <a:cs typeface="Tahoma" pitchFamily="34" charset="0"/>
              </a:rPr>
              <a:t>He </a:t>
            </a:r>
            <a:r>
              <a:rPr lang="en-GB" sz="2000" dirty="0">
                <a:latin typeface="Tahoma" pitchFamily="34" charset="0"/>
                <a:cs typeface="Tahoma" pitchFamily="34" charset="0"/>
              </a:rPr>
              <a:t>goes back to </a:t>
            </a:r>
            <a:r>
              <a:rPr lang="en-GB" sz="2000" dirty="0" smtClean="0">
                <a:latin typeface="Tahoma" pitchFamily="34" charset="0"/>
                <a:cs typeface="Tahoma" pitchFamily="34" charset="0"/>
              </a:rPr>
              <a:t>paid employment </a:t>
            </a:r>
            <a:r>
              <a:rPr lang="en-GB" sz="2000" dirty="0">
                <a:latin typeface="Tahoma" pitchFamily="34" charset="0"/>
                <a:cs typeface="Tahoma" pitchFamily="34" charset="0"/>
              </a:rPr>
              <a:t>17 years after graduation, on a part-time basis. </a:t>
            </a:r>
            <a:r>
              <a:rPr lang="en-GB" sz="2000" dirty="0" smtClean="0">
                <a:latin typeface="Tahoma" pitchFamily="34" charset="0"/>
                <a:cs typeface="Tahoma" pitchFamily="34" charset="0"/>
              </a:rPr>
              <a:t>He </a:t>
            </a:r>
            <a:r>
              <a:rPr lang="en-GB" sz="2000" dirty="0">
                <a:latin typeface="Tahoma" pitchFamily="34" charset="0"/>
                <a:cs typeface="Tahoma" pitchFamily="34" charset="0"/>
              </a:rPr>
              <a:t>earns £10,508 a year initially, so still does not have to make any repayments</a:t>
            </a:r>
            <a:r>
              <a:rPr lang="en-GB" sz="2000" dirty="0" smtClean="0">
                <a:latin typeface="Tahoma" pitchFamily="34" charset="0"/>
                <a:cs typeface="Tahoma" pitchFamily="34" charset="0"/>
              </a:rPr>
              <a:t>.</a:t>
            </a:r>
          </a:p>
          <a:p>
            <a:pPr algn="just">
              <a:buClr>
                <a:srgbClr val="7030A0"/>
              </a:buClr>
              <a:buSzPct val="150000"/>
            </a:pPr>
            <a:endParaRPr lang="en-GB" sz="800" dirty="0">
              <a:latin typeface="Tahoma" pitchFamily="34" charset="0"/>
              <a:cs typeface="Tahoma" pitchFamily="34" charset="0"/>
            </a:endParaRPr>
          </a:p>
          <a:p>
            <a:pPr algn="just">
              <a:buClr>
                <a:srgbClr val="7030A0"/>
              </a:buClr>
              <a:buSzPct val="150000"/>
              <a:buFont typeface="Arial" charset="0"/>
              <a:buChar char="•"/>
            </a:pPr>
            <a:r>
              <a:rPr lang="en-GB" sz="2000" dirty="0">
                <a:latin typeface="Tahoma" pitchFamily="34" charset="0"/>
                <a:cs typeface="Tahoma" pitchFamily="34" charset="0"/>
              </a:rPr>
              <a:t> When </a:t>
            </a:r>
            <a:r>
              <a:rPr lang="en-GB" sz="2000" dirty="0" smtClean="0">
                <a:latin typeface="Tahoma" pitchFamily="34" charset="0"/>
                <a:cs typeface="Tahoma" pitchFamily="34" charset="0"/>
              </a:rPr>
              <a:t>Paul </a:t>
            </a:r>
            <a:r>
              <a:rPr lang="en-GB" sz="2000" dirty="0">
                <a:latin typeface="Tahoma" pitchFamily="34" charset="0"/>
                <a:cs typeface="Tahoma" pitchFamily="34" charset="0"/>
              </a:rPr>
              <a:t>is 42 </a:t>
            </a:r>
            <a:r>
              <a:rPr lang="en-GB" sz="2000" dirty="0" smtClean="0">
                <a:latin typeface="Tahoma" pitchFamily="34" charset="0"/>
                <a:cs typeface="Tahoma" pitchFamily="34" charset="0"/>
              </a:rPr>
              <a:t>he </a:t>
            </a:r>
            <a:r>
              <a:rPr lang="en-GB" sz="2000" dirty="0">
                <a:latin typeface="Tahoma" pitchFamily="34" charset="0"/>
                <a:cs typeface="Tahoma" pitchFamily="34" charset="0"/>
              </a:rPr>
              <a:t>starts working full-time again, with a salary of £21,653, making </a:t>
            </a:r>
            <a:r>
              <a:rPr lang="en-GB" sz="2000" dirty="0" smtClean="0">
                <a:latin typeface="Tahoma" pitchFamily="34" charset="0"/>
                <a:cs typeface="Tahoma" pitchFamily="34" charset="0"/>
              </a:rPr>
              <a:t>his </a:t>
            </a:r>
            <a:r>
              <a:rPr lang="en-GB" sz="2000" dirty="0">
                <a:latin typeface="Tahoma" pitchFamily="34" charset="0"/>
                <a:cs typeface="Tahoma" pitchFamily="34" charset="0"/>
              </a:rPr>
              <a:t>repayments £4.90 a month</a:t>
            </a:r>
            <a:r>
              <a:rPr lang="en-GB" sz="2000" dirty="0" smtClean="0">
                <a:latin typeface="Tahoma" pitchFamily="34" charset="0"/>
                <a:cs typeface="Tahoma" pitchFamily="34" charset="0"/>
              </a:rPr>
              <a:t>.</a:t>
            </a:r>
          </a:p>
          <a:p>
            <a:pPr algn="just">
              <a:buClr>
                <a:srgbClr val="7030A0"/>
              </a:buClr>
              <a:buSzPct val="150000"/>
              <a:buFont typeface="Arial" charset="0"/>
              <a:buChar char="•"/>
            </a:pPr>
            <a:endParaRPr lang="en-GB" sz="800" dirty="0">
              <a:latin typeface="Tahoma" pitchFamily="34" charset="0"/>
              <a:cs typeface="Tahoma" pitchFamily="34" charset="0"/>
            </a:endParaRPr>
          </a:p>
          <a:p>
            <a:pPr algn="just">
              <a:spcBef>
                <a:spcPts val="0"/>
              </a:spcBef>
              <a:spcAft>
                <a:spcPts val="600"/>
              </a:spcAft>
              <a:buClr>
                <a:srgbClr val="7030A0"/>
              </a:buClr>
              <a:buSzPct val="150000"/>
              <a:buFont typeface="Arial" charset="0"/>
              <a:buChar char="•"/>
            </a:pPr>
            <a:r>
              <a:rPr lang="en-GB" sz="2000" dirty="0">
                <a:latin typeface="Tahoma" pitchFamily="34" charset="0"/>
                <a:cs typeface="Tahoma" pitchFamily="34" charset="0"/>
              </a:rPr>
              <a:t> After 30 years </a:t>
            </a:r>
            <a:r>
              <a:rPr lang="en-GB" sz="2000" dirty="0" smtClean="0">
                <a:latin typeface="Tahoma" pitchFamily="34" charset="0"/>
                <a:cs typeface="Tahoma" pitchFamily="34" charset="0"/>
              </a:rPr>
              <a:t>his </a:t>
            </a:r>
            <a:r>
              <a:rPr lang="en-GB" sz="2000" dirty="0">
                <a:latin typeface="Tahoma" pitchFamily="34" charset="0"/>
                <a:cs typeface="Tahoma" pitchFamily="34" charset="0"/>
              </a:rPr>
              <a:t>outstanding balance is written off</a:t>
            </a:r>
            <a:r>
              <a:rPr lang="en-GB" sz="2000" dirty="0" smtClean="0">
                <a:latin typeface="Tahoma" pitchFamily="34" charset="0"/>
                <a:cs typeface="Tahoma" pitchFamily="34" charset="0"/>
              </a:rPr>
              <a:t>.</a:t>
            </a:r>
          </a:p>
          <a:p>
            <a:pPr algn="just">
              <a:spcBef>
                <a:spcPts val="0"/>
              </a:spcBef>
              <a:spcAft>
                <a:spcPts val="600"/>
              </a:spcAft>
              <a:buClr>
                <a:srgbClr val="7030A0"/>
              </a:buClr>
              <a:buSzPct val="150000"/>
              <a:buFont typeface="Arial" charset="0"/>
              <a:buChar char="•"/>
            </a:pPr>
            <a:r>
              <a:rPr lang="en-GB" sz="20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GB" sz="2000" dirty="0">
                <a:latin typeface="Tahoma" pitchFamily="34" charset="0"/>
                <a:cs typeface="Tahoma" pitchFamily="34" charset="0"/>
              </a:rPr>
              <a:t>The total </a:t>
            </a:r>
            <a:r>
              <a:rPr lang="en-GB" sz="2000" dirty="0" smtClean="0">
                <a:latin typeface="Tahoma" pitchFamily="34" charset="0"/>
                <a:cs typeface="Tahoma" pitchFamily="34" charset="0"/>
              </a:rPr>
              <a:t>Paul </a:t>
            </a:r>
            <a:r>
              <a:rPr lang="en-GB" sz="2000" dirty="0">
                <a:latin typeface="Tahoma" pitchFamily="34" charset="0"/>
                <a:cs typeface="Tahoma" pitchFamily="34" charset="0"/>
              </a:rPr>
              <a:t>has repaid is £</a:t>
            </a:r>
            <a:r>
              <a:rPr lang="en-GB" sz="2000" dirty="0" smtClean="0">
                <a:latin typeface="Tahoma" pitchFamily="34" charset="0"/>
                <a:cs typeface="Tahoma" pitchFamily="34" charset="0"/>
              </a:rPr>
              <a:t>3,701</a:t>
            </a:r>
          </a:p>
          <a:p>
            <a:pPr algn="just">
              <a:spcBef>
                <a:spcPts val="0"/>
              </a:spcBef>
              <a:spcAft>
                <a:spcPts val="600"/>
              </a:spcAft>
              <a:buClr>
                <a:srgbClr val="7030A0"/>
              </a:buClr>
              <a:buSzPct val="150000"/>
              <a:buFont typeface="Arial" charset="0"/>
              <a:buChar char="•"/>
            </a:pPr>
            <a:r>
              <a:rPr lang="en-GB" sz="2000" dirty="0">
                <a:latin typeface="Tahoma" pitchFamily="34" charset="0"/>
                <a:cs typeface="Tahoma" pitchFamily="34" charset="0"/>
              </a:rPr>
              <a:t> </a:t>
            </a:r>
            <a:r>
              <a:rPr lang="en-GB" sz="2000" dirty="0" smtClean="0">
                <a:latin typeface="Tahoma" pitchFamily="34" charset="0"/>
                <a:cs typeface="Tahoma" pitchFamily="34" charset="0"/>
              </a:rPr>
              <a:t>The total Paul borrowed was £42,214.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FC black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380312" y="6093296"/>
            <a:ext cx="1565164" cy="484907"/>
          </a:xfrm>
          <a:prstGeom prst="rect">
            <a:avLst/>
          </a:prstGeom>
        </p:spPr>
      </p:pic>
      <p:pic>
        <p:nvPicPr>
          <p:cNvPr id="6" name="Picture 5" descr="Matrix-QM-RGB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940152" y="6021288"/>
            <a:ext cx="1165904" cy="562423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251520" y="1052736"/>
            <a:ext cx="77048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>
                <a:solidFill>
                  <a:srgbClr val="800080"/>
                </a:solidFill>
                <a:latin typeface="Tahoma" pitchFamily="34" charset="0"/>
                <a:cs typeface="Tahoma" pitchFamily="34" charset="0"/>
              </a:rPr>
              <a:t>Further information</a:t>
            </a:r>
            <a:endParaRPr lang="en-GB" sz="3600" b="1" dirty="0">
              <a:solidFill>
                <a:srgbClr val="80008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51520" y="1916832"/>
            <a:ext cx="8640960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800080"/>
              </a:buClr>
              <a:buSzPct val="200000"/>
              <a:buFont typeface="Arial" pitchFamily="34" charset="0"/>
              <a:buChar char="•"/>
            </a:pPr>
            <a:r>
              <a:rPr lang="en-GB" sz="36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GB" sz="3200" dirty="0" smtClean="0">
                <a:latin typeface="Tahoma" pitchFamily="34" charset="0"/>
                <a:cs typeface="Tahoma" pitchFamily="34" charset="0"/>
              </a:rPr>
              <a:t>www.direct.gov.uk/studentfinance</a:t>
            </a:r>
          </a:p>
          <a:p>
            <a:pPr>
              <a:buClr>
                <a:srgbClr val="800080"/>
              </a:buClr>
              <a:buSzPct val="200000"/>
              <a:buFont typeface="Arial" pitchFamily="34" charset="0"/>
              <a:buChar char="•"/>
            </a:pPr>
            <a:endParaRPr lang="en-GB" sz="3200" dirty="0" smtClean="0">
              <a:latin typeface="Tahoma" pitchFamily="34" charset="0"/>
              <a:cs typeface="Tahoma" pitchFamily="34" charset="0"/>
            </a:endParaRPr>
          </a:p>
          <a:p>
            <a:pPr>
              <a:buClr>
                <a:srgbClr val="800080"/>
              </a:buClr>
              <a:buSzPct val="200000"/>
              <a:buFont typeface="Arial" pitchFamily="34" charset="0"/>
              <a:buChar char="•"/>
            </a:pPr>
            <a:r>
              <a:rPr lang="en-GB" sz="3200" dirty="0" smtClean="0">
                <a:latin typeface="Tahoma" pitchFamily="34" charset="0"/>
                <a:cs typeface="Tahoma" pitchFamily="34" charset="0"/>
              </a:rPr>
              <a:t> www.yourfuture.direct.gov.uk</a:t>
            </a:r>
          </a:p>
          <a:p>
            <a:pPr>
              <a:buClr>
                <a:srgbClr val="800080"/>
              </a:buClr>
              <a:buSzPct val="200000"/>
            </a:pPr>
            <a:r>
              <a:rPr lang="en-GB" sz="3200" dirty="0" smtClean="0">
                <a:latin typeface="Tahoma" pitchFamily="34" charset="0"/>
                <a:cs typeface="Tahoma" pitchFamily="34" charset="0"/>
              </a:rPr>
              <a:t> </a:t>
            </a:r>
          </a:p>
          <a:p>
            <a:pPr>
              <a:buClr>
                <a:srgbClr val="800080"/>
              </a:buClr>
              <a:buSzPct val="200000"/>
              <a:buFont typeface="Arial" pitchFamily="34" charset="0"/>
              <a:buChar char="•"/>
            </a:pPr>
            <a:r>
              <a:rPr lang="en-GB" sz="3200" dirty="0" smtClean="0">
                <a:latin typeface="Tahoma" pitchFamily="34" charset="0"/>
                <a:cs typeface="Tahoma" pitchFamily="34" charset="0"/>
              </a:rPr>
              <a:t>www.direct.gov.uk/studentfinancecalculator</a:t>
            </a:r>
          </a:p>
          <a:p>
            <a:pPr>
              <a:buClr>
                <a:srgbClr val="800080"/>
              </a:buClr>
              <a:buSzPct val="200000"/>
              <a:buFont typeface="Arial" pitchFamily="34" charset="0"/>
              <a:buChar char="•"/>
            </a:pPr>
            <a:endParaRPr lang="en-GB" sz="3200" dirty="0" smtClean="0">
              <a:latin typeface="Tahoma" pitchFamily="34" charset="0"/>
              <a:cs typeface="Tahoma" pitchFamily="34" charset="0"/>
            </a:endParaRPr>
          </a:p>
          <a:p>
            <a:pPr>
              <a:buClr>
                <a:srgbClr val="800080"/>
              </a:buClr>
              <a:buSzPct val="200000"/>
              <a:buFont typeface="Arial" pitchFamily="34" charset="0"/>
              <a:buChar char="•"/>
            </a:pPr>
            <a:r>
              <a:rPr lang="en-GB" sz="3200" dirty="0" smtClean="0">
                <a:latin typeface="Tahoma" pitchFamily="34" charset="0"/>
                <a:cs typeface="Tahoma" pitchFamily="34" charset="0"/>
              </a:rPr>
              <a:t> www.bis.gov.uk/studentfinance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FC black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380312" y="6093296"/>
            <a:ext cx="1565164" cy="484907"/>
          </a:xfrm>
          <a:prstGeom prst="rect">
            <a:avLst/>
          </a:prstGeom>
        </p:spPr>
      </p:pic>
      <p:pic>
        <p:nvPicPr>
          <p:cNvPr id="6" name="Picture 5" descr="Matrix-QM-RGB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940152" y="6021288"/>
            <a:ext cx="1165904" cy="562423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251520" y="1052736"/>
            <a:ext cx="77048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>
                <a:solidFill>
                  <a:srgbClr val="800080"/>
                </a:solidFill>
                <a:latin typeface="Tahoma" pitchFamily="34" charset="0"/>
                <a:cs typeface="Tahoma" pitchFamily="34" charset="0"/>
              </a:rPr>
              <a:t>Getting in touch</a:t>
            </a:r>
            <a:endParaRPr lang="en-GB" sz="3600" b="1" dirty="0">
              <a:solidFill>
                <a:srgbClr val="80008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51520" y="1916833"/>
            <a:ext cx="8712968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800080"/>
              </a:buClr>
              <a:buSzPct val="200000"/>
              <a:buFont typeface="Arial" pitchFamily="34" charset="0"/>
              <a:buChar char="•"/>
            </a:pPr>
            <a:r>
              <a:rPr lang="en-GB" sz="36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GB" sz="3200" b="1" dirty="0" smtClean="0">
                <a:latin typeface="Tahoma" pitchFamily="34" charset="0"/>
                <a:cs typeface="Tahoma" pitchFamily="34" charset="0"/>
              </a:rPr>
              <a:t>Drop in: 	</a:t>
            </a:r>
            <a:r>
              <a:rPr lang="en-GB" sz="3200" dirty="0" smtClean="0">
                <a:latin typeface="Tahoma" pitchFamily="34" charset="0"/>
                <a:cs typeface="Tahoma" pitchFamily="34" charset="0"/>
              </a:rPr>
              <a:t>Second Floor, Nuffield Centre, 				St Michael’s Road</a:t>
            </a:r>
          </a:p>
          <a:p>
            <a:pPr>
              <a:buClr>
                <a:srgbClr val="800080"/>
              </a:buClr>
              <a:buSzPct val="200000"/>
              <a:buFont typeface="Arial" pitchFamily="34" charset="0"/>
              <a:buChar char="•"/>
            </a:pPr>
            <a:endParaRPr lang="en-GB" sz="3200" b="1" dirty="0" smtClean="0">
              <a:latin typeface="Tahoma" pitchFamily="34" charset="0"/>
              <a:cs typeface="Tahoma" pitchFamily="34" charset="0"/>
            </a:endParaRPr>
          </a:p>
          <a:p>
            <a:pPr>
              <a:buClr>
                <a:srgbClr val="800080"/>
              </a:buClr>
              <a:buSzPct val="200000"/>
              <a:buFont typeface="Arial" pitchFamily="34" charset="0"/>
              <a:buChar char="•"/>
            </a:pPr>
            <a:r>
              <a:rPr lang="en-GB" sz="3200" b="1" dirty="0" smtClean="0">
                <a:latin typeface="Tahoma" pitchFamily="34" charset="0"/>
                <a:cs typeface="Tahoma" pitchFamily="34" charset="0"/>
              </a:rPr>
              <a:t> Phone:	</a:t>
            </a:r>
            <a:r>
              <a:rPr lang="en-GB" sz="3200" dirty="0" smtClean="0">
                <a:latin typeface="Tahoma" pitchFamily="34" charset="0"/>
                <a:cs typeface="Tahoma" pitchFamily="34" charset="0"/>
              </a:rPr>
              <a:t>(023) 9284 3014</a:t>
            </a:r>
          </a:p>
          <a:p>
            <a:pPr>
              <a:buClr>
                <a:srgbClr val="800080"/>
              </a:buClr>
              <a:buSzPct val="200000"/>
              <a:buFont typeface="Arial" pitchFamily="34" charset="0"/>
              <a:buChar char="•"/>
            </a:pPr>
            <a:endParaRPr lang="en-GB" sz="3200" b="1" dirty="0" smtClean="0">
              <a:latin typeface="Tahoma" pitchFamily="34" charset="0"/>
              <a:cs typeface="Tahoma" pitchFamily="34" charset="0"/>
            </a:endParaRPr>
          </a:p>
          <a:p>
            <a:pPr>
              <a:buClr>
                <a:srgbClr val="800080"/>
              </a:buClr>
              <a:buSzPct val="200000"/>
              <a:buFont typeface="Arial" pitchFamily="34" charset="0"/>
              <a:buChar char="•"/>
            </a:pPr>
            <a:r>
              <a:rPr lang="en-GB" sz="3200" b="1" dirty="0" smtClean="0">
                <a:latin typeface="Tahoma" pitchFamily="34" charset="0"/>
                <a:cs typeface="Tahoma" pitchFamily="34" charset="0"/>
              </a:rPr>
              <a:t> Email us:	</a:t>
            </a:r>
            <a:r>
              <a:rPr lang="en-GB" sz="3200" dirty="0" smtClean="0">
                <a:latin typeface="Tahoma" pitchFamily="34" charset="0"/>
                <a:cs typeface="Tahoma" pitchFamily="34" charset="0"/>
              </a:rPr>
              <a:t>student.finance@port.ac.uk</a:t>
            </a:r>
          </a:p>
          <a:p>
            <a:pPr>
              <a:buClr>
                <a:srgbClr val="800080"/>
              </a:buClr>
              <a:buSzPct val="200000"/>
            </a:pPr>
            <a:r>
              <a:rPr lang="en-GB" sz="3200" b="1" dirty="0" smtClean="0">
                <a:latin typeface="Tahoma" pitchFamily="34" charset="0"/>
                <a:cs typeface="Tahoma" pitchFamily="34" charset="0"/>
              </a:rPr>
              <a:t>		</a:t>
            </a:r>
          </a:p>
          <a:p>
            <a:pPr>
              <a:buClr>
                <a:srgbClr val="800080"/>
              </a:buClr>
              <a:buSzPct val="200000"/>
              <a:buFont typeface="Arial" pitchFamily="34" charset="0"/>
              <a:buChar char="•"/>
            </a:pPr>
            <a:r>
              <a:rPr lang="en-GB" sz="3200" b="1" dirty="0" smtClean="0">
                <a:latin typeface="Tahoma" pitchFamily="34" charset="0"/>
                <a:cs typeface="Tahoma" pitchFamily="34" charset="0"/>
              </a:rPr>
              <a:t> Web:		</a:t>
            </a:r>
            <a:r>
              <a:rPr lang="en-GB" sz="3200" dirty="0" smtClean="0">
                <a:latin typeface="Tahoma" pitchFamily="34" charset="0"/>
                <a:cs typeface="Tahoma" pitchFamily="34" charset="0"/>
              </a:rPr>
              <a:t>www.port.ac.uk/money</a:t>
            </a:r>
          </a:p>
          <a:p>
            <a:pPr>
              <a:buClr>
                <a:srgbClr val="993366"/>
              </a:buClr>
              <a:buSzPct val="150000"/>
            </a:pPr>
            <a:endParaRPr lang="en-GB" sz="3600" dirty="0" smtClean="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FC black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380312" y="6093296"/>
            <a:ext cx="1565164" cy="484907"/>
          </a:xfrm>
          <a:prstGeom prst="rect">
            <a:avLst/>
          </a:prstGeom>
        </p:spPr>
      </p:pic>
      <p:pic>
        <p:nvPicPr>
          <p:cNvPr id="6" name="Picture 5" descr="Matrix-QM-RGB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940152" y="6021288"/>
            <a:ext cx="1165904" cy="562423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1115616" y="1844824"/>
            <a:ext cx="7047122" cy="30469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9600" b="1" dirty="0" smtClean="0">
                <a:solidFill>
                  <a:srgbClr val="800080"/>
                </a:solidFill>
                <a:latin typeface="Tahoma" pitchFamily="34" charset="0"/>
                <a:cs typeface="Tahoma" pitchFamily="34" charset="0"/>
              </a:rPr>
              <a:t>Any </a:t>
            </a:r>
          </a:p>
          <a:p>
            <a:pPr algn="ctr"/>
            <a:r>
              <a:rPr lang="en-GB" sz="9600" b="1" dirty="0" smtClean="0">
                <a:solidFill>
                  <a:srgbClr val="800080"/>
                </a:solidFill>
                <a:latin typeface="Tahoma" pitchFamily="34" charset="0"/>
                <a:cs typeface="Tahoma" pitchFamily="34" charset="0"/>
              </a:rPr>
              <a:t>Questions?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FC black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380312" y="6093296"/>
            <a:ext cx="1565164" cy="484907"/>
          </a:xfrm>
          <a:prstGeom prst="rect">
            <a:avLst/>
          </a:prstGeom>
        </p:spPr>
      </p:pic>
      <p:pic>
        <p:nvPicPr>
          <p:cNvPr id="6" name="Picture 5" descr="Matrix-QM-RGB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940152" y="6021288"/>
            <a:ext cx="1165904" cy="562423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251520" y="1052736"/>
            <a:ext cx="77048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kern="0" dirty="0" smtClean="0">
                <a:solidFill>
                  <a:srgbClr val="800080"/>
                </a:solidFill>
                <a:latin typeface="Tahoma" pitchFamily="34" charset="0"/>
                <a:cs typeface="Tahoma" pitchFamily="34" charset="0"/>
              </a:rPr>
              <a:t>Tuition Costs</a:t>
            </a:r>
            <a:endParaRPr lang="en-GB" sz="3600" b="1" dirty="0">
              <a:solidFill>
                <a:srgbClr val="80008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51520" y="1718131"/>
            <a:ext cx="8712968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just">
              <a:buClr>
                <a:srgbClr val="800080"/>
              </a:buClr>
              <a:buSzPct val="200000"/>
              <a:buFont typeface="Arial" pitchFamily="34" charset="0"/>
              <a:buChar char="•"/>
            </a:pPr>
            <a:r>
              <a:rPr lang="en-GB" sz="3200" dirty="0" smtClean="0">
                <a:latin typeface="Tahoma" pitchFamily="34" charset="0"/>
                <a:cs typeface="Tahoma" pitchFamily="34" charset="0"/>
              </a:rPr>
              <a:t>Tuition fees are different at each University, usually between £6,000 - £9,000 per year.</a:t>
            </a:r>
          </a:p>
          <a:p>
            <a:pPr marL="514350" indent="-514350" algn="just">
              <a:buClr>
                <a:srgbClr val="800080"/>
              </a:buClr>
              <a:buSzPct val="200000"/>
              <a:buFont typeface="Arial" pitchFamily="34" charset="0"/>
              <a:buChar char="•"/>
            </a:pPr>
            <a:r>
              <a:rPr lang="en-GB" sz="3200" dirty="0" smtClean="0">
                <a:latin typeface="Tahoma" pitchFamily="34" charset="0"/>
                <a:cs typeface="Tahoma" pitchFamily="34" charset="0"/>
              </a:rPr>
              <a:t>Fees will rise each year in line with inflation.</a:t>
            </a:r>
          </a:p>
          <a:p>
            <a:pPr marL="514350" indent="-514350" algn="just">
              <a:buClr>
                <a:srgbClr val="800080"/>
              </a:buClr>
              <a:buSzPct val="200000"/>
            </a:pPr>
            <a:endParaRPr lang="en-GB" sz="3200" dirty="0" smtClean="0">
              <a:latin typeface="Tahoma" pitchFamily="34" charset="0"/>
              <a:cs typeface="Tahoma" pitchFamily="34" charset="0"/>
            </a:endParaRPr>
          </a:p>
          <a:p>
            <a:pPr marL="514350" indent="-514350" algn="just">
              <a:buClr>
                <a:srgbClr val="800080"/>
              </a:buClr>
              <a:buSzPct val="200000"/>
              <a:buFont typeface="Arial" pitchFamily="34" charset="0"/>
              <a:buChar char="•"/>
            </a:pPr>
            <a:r>
              <a:rPr lang="en-GB" sz="3200" dirty="0" smtClean="0">
                <a:latin typeface="Tahoma" pitchFamily="34" charset="0"/>
                <a:cs typeface="Tahoma" pitchFamily="34" charset="0"/>
              </a:rPr>
              <a:t>University of Portsmouth	£8,500</a:t>
            </a:r>
          </a:p>
          <a:p>
            <a:pPr marL="514350" indent="-514350" algn="just">
              <a:buClr>
                <a:srgbClr val="800080"/>
              </a:buClr>
              <a:buSzPct val="200000"/>
              <a:buFont typeface="Arial" pitchFamily="34" charset="0"/>
              <a:buChar char="•"/>
            </a:pPr>
            <a:r>
              <a:rPr lang="en-GB" sz="3200" dirty="0" smtClean="0">
                <a:latin typeface="Tahoma" pitchFamily="34" charset="0"/>
                <a:cs typeface="Tahoma" pitchFamily="34" charset="0"/>
              </a:rPr>
              <a:t>University of Southampton 	£9,000</a:t>
            </a:r>
          </a:p>
          <a:p>
            <a:pPr marL="514350" indent="-514350" algn="just">
              <a:buClr>
                <a:srgbClr val="800080"/>
              </a:buClr>
              <a:buSzPct val="200000"/>
              <a:buFont typeface="Arial" pitchFamily="34" charset="0"/>
              <a:buChar char="•"/>
            </a:pPr>
            <a:r>
              <a:rPr lang="en-GB" sz="3200" dirty="0" smtClean="0">
                <a:latin typeface="Tahoma" pitchFamily="34" charset="0"/>
                <a:cs typeface="Tahoma" pitchFamily="34" charset="0"/>
              </a:rPr>
              <a:t>Winchester University         £8,500</a:t>
            </a:r>
          </a:p>
          <a:p>
            <a:pPr marL="514350" indent="-514350" algn="just">
              <a:buClr>
                <a:srgbClr val="800080"/>
              </a:buClr>
              <a:buSzPct val="200000"/>
              <a:buFont typeface="Arial" pitchFamily="34" charset="0"/>
              <a:buChar char="•"/>
            </a:pPr>
            <a:r>
              <a:rPr lang="en-GB" sz="3200" dirty="0" smtClean="0">
                <a:latin typeface="Tahoma" pitchFamily="34" charset="0"/>
                <a:cs typeface="Tahoma" pitchFamily="34" charset="0"/>
              </a:rPr>
              <a:t>University of Surrey            £9,000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FC black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380312" y="6093296"/>
            <a:ext cx="1565164" cy="484907"/>
          </a:xfrm>
          <a:prstGeom prst="rect">
            <a:avLst/>
          </a:prstGeom>
        </p:spPr>
      </p:pic>
      <p:pic>
        <p:nvPicPr>
          <p:cNvPr id="6" name="Picture 5" descr="Matrix-QM-RGB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940152" y="6021288"/>
            <a:ext cx="1165904" cy="562423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251520" y="1052736"/>
            <a:ext cx="77048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kern="0" dirty="0" smtClean="0">
                <a:solidFill>
                  <a:srgbClr val="800080"/>
                </a:solidFill>
                <a:latin typeface="Tahoma" pitchFamily="34" charset="0"/>
                <a:cs typeface="Tahoma" pitchFamily="34" charset="0"/>
              </a:rPr>
              <a:t>Tuition Fee Loan</a:t>
            </a:r>
            <a:endParaRPr lang="en-GB" sz="3600" b="1" dirty="0">
              <a:solidFill>
                <a:srgbClr val="80008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51520" y="1718131"/>
            <a:ext cx="8712968" cy="47212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algn="just" eaLnBrk="0" hangingPunct="0">
              <a:spcBef>
                <a:spcPct val="20000"/>
              </a:spcBef>
              <a:buClr>
                <a:srgbClr val="800080"/>
              </a:buClr>
              <a:buSzPct val="200000"/>
              <a:buFontTx/>
              <a:buChar char="•"/>
              <a:defRPr/>
            </a:pPr>
            <a:r>
              <a:rPr lang="en-GB" sz="3200" kern="0" dirty="0" smtClean="0">
                <a:latin typeface="Tahoma" pitchFamily="34" charset="0"/>
                <a:cs typeface="Tahoma" pitchFamily="34" charset="0"/>
              </a:rPr>
              <a:t>Tuition fees do </a:t>
            </a:r>
            <a:r>
              <a:rPr lang="en-GB" sz="3200" b="1" kern="0" dirty="0" smtClean="0">
                <a:latin typeface="Tahoma" pitchFamily="34" charset="0"/>
                <a:cs typeface="Tahoma" pitchFamily="34" charset="0"/>
              </a:rPr>
              <a:t>not </a:t>
            </a:r>
            <a:r>
              <a:rPr lang="en-GB" sz="3200" kern="0" dirty="0" smtClean="0">
                <a:latin typeface="Tahoma" pitchFamily="34" charset="0"/>
                <a:cs typeface="Tahoma" pitchFamily="34" charset="0"/>
              </a:rPr>
              <a:t>have to be paid upfront. Eligible Home (UK) and EU students can apply for a loan to cover these costs, whether they study part or full time.</a:t>
            </a:r>
          </a:p>
          <a:p>
            <a:pPr marL="342900" lvl="0" indent="-342900" algn="just" eaLnBrk="0" hangingPunct="0">
              <a:spcBef>
                <a:spcPct val="20000"/>
              </a:spcBef>
              <a:buClr>
                <a:srgbClr val="800080"/>
              </a:buClr>
              <a:buSzPct val="200000"/>
              <a:buFontTx/>
              <a:buChar char="•"/>
              <a:defRPr/>
            </a:pPr>
            <a:r>
              <a:rPr lang="en-GB" sz="3200" kern="0" dirty="0" smtClean="0">
                <a:latin typeface="Tahoma" pitchFamily="34" charset="0"/>
                <a:cs typeface="Tahoma" pitchFamily="34" charset="0"/>
              </a:rPr>
              <a:t>Eligibility depends on residency status in the UK, and any previous study students may have done (either in the UK or elsewhere).</a:t>
            </a:r>
          </a:p>
          <a:p>
            <a:pPr marL="342900" lvl="0" indent="-342900" algn="just" eaLnBrk="0" hangingPunct="0">
              <a:spcBef>
                <a:spcPct val="20000"/>
              </a:spcBef>
              <a:buClr>
                <a:srgbClr val="800080"/>
              </a:buClr>
              <a:buSzPct val="200000"/>
              <a:buFontTx/>
              <a:buChar char="•"/>
              <a:defRPr/>
            </a:pPr>
            <a:r>
              <a:rPr lang="en-GB" sz="3200" kern="0" dirty="0" smtClean="0">
                <a:latin typeface="Tahoma" pitchFamily="34" charset="0"/>
                <a:cs typeface="Tahoma" pitchFamily="34" charset="0"/>
              </a:rPr>
              <a:t>Loans are repaid after graduation, depending on income.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FC black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380312" y="6093296"/>
            <a:ext cx="1565164" cy="484907"/>
          </a:xfrm>
          <a:prstGeom prst="rect">
            <a:avLst/>
          </a:prstGeom>
        </p:spPr>
      </p:pic>
      <p:pic>
        <p:nvPicPr>
          <p:cNvPr id="6" name="Picture 5" descr="Matrix-QM-RGB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940152" y="6021288"/>
            <a:ext cx="1165904" cy="562423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251520" y="1052736"/>
            <a:ext cx="77048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kern="0" dirty="0" smtClean="0">
                <a:solidFill>
                  <a:srgbClr val="800080"/>
                </a:solidFill>
                <a:latin typeface="Tahoma" pitchFamily="34" charset="0"/>
                <a:ea typeface="+mj-ea"/>
                <a:cs typeface="Tahoma" pitchFamily="34" charset="0"/>
              </a:rPr>
              <a:t>Living Costs Loans</a:t>
            </a:r>
            <a:endParaRPr lang="en-GB" sz="3600" b="1" dirty="0">
              <a:solidFill>
                <a:srgbClr val="80008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51520" y="1772816"/>
            <a:ext cx="8568952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1938" indent="-261938" algn="just">
              <a:buClr>
                <a:srgbClr val="800080"/>
              </a:buClr>
              <a:buSzPct val="200000"/>
              <a:buFont typeface="Arial" pitchFamily="34" charset="0"/>
              <a:buChar char="•"/>
            </a:pPr>
            <a:r>
              <a:rPr lang="en-GB" dirty="0" smtClean="0">
                <a:latin typeface="Tahoma" pitchFamily="34" charset="0"/>
                <a:cs typeface="Tahoma" pitchFamily="34" charset="0"/>
              </a:rPr>
              <a:t>Loans for living costs will be available for all eligible English full-time students.</a:t>
            </a:r>
          </a:p>
          <a:p>
            <a:pPr marL="261938" indent="-261938" algn="just">
              <a:buClr>
                <a:srgbClr val="800080"/>
              </a:buClr>
              <a:buSzPct val="200000"/>
              <a:buFont typeface="Arial" pitchFamily="34" charset="0"/>
              <a:buChar char="•"/>
            </a:pPr>
            <a:r>
              <a:rPr lang="en-GB" dirty="0" smtClean="0">
                <a:latin typeface="Tahoma" pitchFamily="34" charset="0"/>
                <a:cs typeface="Tahoma" pitchFamily="34" charset="0"/>
              </a:rPr>
              <a:t>Loans are partially income assessed.</a:t>
            </a:r>
          </a:p>
          <a:p>
            <a:pPr marL="261938" indent="-261938" algn="just">
              <a:buClr>
                <a:srgbClr val="800080"/>
              </a:buClr>
              <a:buSzPct val="200000"/>
              <a:buFont typeface="Arial" pitchFamily="34" charset="0"/>
              <a:buChar char="•"/>
            </a:pPr>
            <a:r>
              <a:rPr lang="en-GB" dirty="0" smtClean="0">
                <a:latin typeface="Tahoma" pitchFamily="34" charset="0"/>
                <a:cs typeface="Tahoma" pitchFamily="34" charset="0"/>
              </a:rPr>
              <a:t>Repayment terms are the same as the Tuition Fee Loan.</a:t>
            </a:r>
          </a:p>
          <a:p>
            <a:pPr marL="261938" indent="-261938" algn="just">
              <a:buClr>
                <a:srgbClr val="800080"/>
              </a:buClr>
              <a:buSzPct val="200000"/>
              <a:buFont typeface="Arial" pitchFamily="34" charset="0"/>
              <a:buChar char="•"/>
            </a:pPr>
            <a:r>
              <a:rPr lang="en-GB" dirty="0" smtClean="0">
                <a:latin typeface="Tahoma" pitchFamily="34" charset="0"/>
                <a:cs typeface="Tahoma" pitchFamily="34" charset="0"/>
              </a:rPr>
              <a:t>Different support for living costs will be available to students from Scotland, Wales and Northern Ireland</a:t>
            </a:r>
            <a:r>
              <a:rPr lang="en-GB" sz="2800" dirty="0" smtClean="0">
                <a:latin typeface="Tahoma" pitchFamily="34" charset="0"/>
                <a:cs typeface="Tahoma" pitchFamily="34" charset="0"/>
              </a:rPr>
              <a:t>.</a:t>
            </a:r>
            <a:endParaRPr lang="en-GB" sz="2800" dirty="0">
              <a:latin typeface="Tahoma" pitchFamily="34" charset="0"/>
              <a:cs typeface="Tahoma" pitchFamily="34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323528" y="4293096"/>
          <a:ext cx="8496944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04656"/>
                <a:gridCol w="2592288"/>
              </a:tblGrid>
              <a:tr h="360040">
                <a:tc>
                  <a:txBody>
                    <a:bodyPr/>
                    <a:lstStyle/>
                    <a:p>
                      <a:r>
                        <a:rPr lang="en-GB" sz="2400" dirty="0" smtClean="0">
                          <a:latin typeface="Tahoma" pitchFamily="34" charset="0"/>
                          <a:cs typeface="Tahoma" pitchFamily="34" charset="0"/>
                        </a:rPr>
                        <a:t>Living arrangement</a:t>
                      </a:r>
                      <a:endParaRPr lang="en-GB" sz="2400" dirty="0"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>
                    <a:solidFill>
                      <a:srgbClr val="9933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dirty="0" smtClean="0">
                          <a:latin typeface="Tahoma" pitchFamily="34" charset="0"/>
                          <a:cs typeface="Tahoma" pitchFamily="34" charset="0"/>
                        </a:rPr>
                        <a:t>Maximum Loan</a:t>
                      </a:r>
                      <a:endParaRPr lang="en-GB" sz="2400" dirty="0"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>
                    <a:solidFill>
                      <a:srgbClr val="993366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dirty="0" smtClean="0">
                          <a:latin typeface="Tahoma" pitchFamily="34" charset="0"/>
                          <a:cs typeface="Tahoma" pitchFamily="34" charset="0"/>
                        </a:rPr>
                        <a:t>Living in parental home</a:t>
                      </a:r>
                      <a:endParaRPr lang="en-GB" sz="1800" dirty="0"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>
                    <a:solidFill>
                      <a:srgbClr val="993366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dirty="0" smtClean="0">
                          <a:latin typeface="Tahoma" pitchFamily="34" charset="0"/>
                          <a:cs typeface="Tahoma" pitchFamily="34" charset="0"/>
                        </a:rPr>
                        <a:t>£4,375</a:t>
                      </a:r>
                      <a:endParaRPr lang="en-GB" sz="2400" dirty="0"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>
                    <a:solidFill>
                      <a:srgbClr val="993366">
                        <a:alpha val="50000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dirty="0" smtClean="0">
                          <a:latin typeface="Tahoma" pitchFamily="34" charset="0"/>
                          <a:cs typeface="Tahoma" pitchFamily="34" charset="0"/>
                        </a:rPr>
                        <a:t>Living away from home and</a:t>
                      </a:r>
                      <a:r>
                        <a:rPr lang="en-GB" sz="1800" baseline="0" dirty="0" smtClean="0">
                          <a:latin typeface="Tahoma" pitchFamily="34" charset="0"/>
                          <a:cs typeface="Tahoma" pitchFamily="34" charset="0"/>
                        </a:rPr>
                        <a:t> studying elsewhere</a:t>
                      </a:r>
                      <a:endParaRPr lang="en-GB" sz="1800" dirty="0"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>
                    <a:solidFill>
                      <a:srgbClr val="993366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dirty="0" smtClean="0">
                          <a:latin typeface="Tahoma" pitchFamily="34" charset="0"/>
                          <a:cs typeface="Tahoma" pitchFamily="34" charset="0"/>
                        </a:rPr>
                        <a:t>£5,500</a:t>
                      </a:r>
                      <a:endParaRPr lang="en-GB" sz="2400" dirty="0"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>
                    <a:solidFill>
                      <a:srgbClr val="993366">
                        <a:alpha val="50000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dirty="0" smtClean="0">
                          <a:latin typeface="Tahoma" pitchFamily="34" charset="0"/>
                          <a:cs typeface="Tahoma" pitchFamily="34" charset="0"/>
                        </a:rPr>
                        <a:t>Living away from home and</a:t>
                      </a:r>
                      <a:r>
                        <a:rPr lang="en-GB" sz="1800" baseline="0" dirty="0" smtClean="0">
                          <a:latin typeface="Tahoma" pitchFamily="34" charset="0"/>
                          <a:cs typeface="Tahoma" pitchFamily="34" charset="0"/>
                        </a:rPr>
                        <a:t> studying in London</a:t>
                      </a:r>
                      <a:endParaRPr lang="en-GB" sz="1800" dirty="0"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>
                    <a:solidFill>
                      <a:srgbClr val="993366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dirty="0" smtClean="0">
                          <a:latin typeface="Tahoma" pitchFamily="34" charset="0"/>
                          <a:cs typeface="Tahoma" pitchFamily="34" charset="0"/>
                        </a:rPr>
                        <a:t>£7,675</a:t>
                      </a:r>
                      <a:endParaRPr lang="en-GB" sz="2400" dirty="0"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>
                    <a:solidFill>
                      <a:srgbClr val="993366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FC black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380312" y="6093296"/>
            <a:ext cx="1565164" cy="484907"/>
          </a:xfrm>
          <a:prstGeom prst="rect">
            <a:avLst/>
          </a:prstGeom>
        </p:spPr>
      </p:pic>
      <p:pic>
        <p:nvPicPr>
          <p:cNvPr id="6" name="Picture 5" descr="Matrix-QM-RGB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940152" y="6021288"/>
            <a:ext cx="1165904" cy="562423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251520" y="1052736"/>
            <a:ext cx="77048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>
                <a:solidFill>
                  <a:srgbClr val="800080"/>
                </a:solidFill>
                <a:latin typeface="Tahoma" pitchFamily="34" charset="0"/>
                <a:cs typeface="Tahoma" pitchFamily="34" charset="0"/>
              </a:rPr>
              <a:t>Living Costs Grant</a:t>
            </a:r>
            <a:endParaRPr lang="en-GB" sz="3600" b="1" dirty="0">
              <a:solidFill>
                <a:srgbClr val="80008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51520" y="1700808"/>
            <a:ext cx="864096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36575" indent="-536575">
              <a:buClr>
                <a:srgbClr val="800080"/>
              </a:buClr>
              <a:buSzPct val="150000"/>
              <a:buFont typeface="Tahoma" pitchFamily="34" charset="0"/>
              <a:buChar char="●"/>
            </a:pPr>
            <a:r>
              <a:rPr lang="en-GB" dirty="0" smtClean="0">
                <a:latin typeface="Tahoma" pitchFamily="34" charset="0"/>
                <a:cs typeface="Tahoma" pitchFamily="34" charset="0"/>
              </a:rPr>
              <a:t>An income assessed grant</a:t>
            </a:r>
            <a:r>
              <a:rPr lang="en-GB" kern="0" dirty="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 for living costs will be available for all eligible English full-time students.</a:t>
            </a:r>
          </a:p>
          <a:p>
            <a:pPr marL="536575" indent="-536575">
              <a:buClr>
                <a:srgbClr val="800080"/>
              </a:buClr>
              <a:buSzPct val="150000"/>
              <a:buFont typeface="Tahoma" pitchFamily="34" charset="0"/>
              <a:buChar char="●"/>
            </a:pPr>
            <a:r>
              <a:rPr lang="en-GB" kern="0" dirty="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If you receive a grant you will receive a lower rate of living cost loan</a:t>
            </a:r>
            <a:endParaRPr lang="en-GB" dirty="0" smtClean="0">
              <a:latin typeface="Tahoma" pitchFamily="34" charset="0"/>
              <a:cs typeface="Tahoma" pitchFamily="34" charset="0"/>
            </a:endParaRPr>
          </a:p>
          <a:p>
            <a:pPr>
              <a:buClr>
                <a:srgbClr val="993366"/>
              </a:buClr>
              <a:buSzPct val="150000"/>
            </a:pPr>
            <a:endParaRPr lang="en-GB" sz="3600" dirty="0" smtClean="0">
              <a:latin typeface="Tahoma" pitchFamily="34" charset="0"/>
              <a:cs typeface="Tahoma" pitchFamily="34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259632" y="3645024"/>
          <a:ext cx="6480720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0360"/>
                <a:gridCol w="3240360"/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2400" dirty="0" smtClean="0">
                          <a:latin typeface="Tahoma" pitchFamily="34" charset="0"/>
                          <a:cs typeface="Tahoma" pitchFamily="34" charset="0"/>
                        </a:rPr>
                        <a:t>Household Income</a:t>
                      </a:r>
                      <a:endParaRPr lang="en-GB" sz="2400" dirty="0"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>
                    <a:solidFill>
                      <a:srgbClr val="9933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dirty="0" smtClean="0">
                          <a:latin typeface="Tahoma" pitchFamily="34" charset="0"/>
                          <a:cs typeface="Tahoma" pitchFamily="34" charset="0"/>
                        </a:rPr>
                        <a:t>Living Cost </a:t>
                      </a:r>
                      <a:r>
                        <a:rPr lang="en-GB" sz="2400" baseline="0" dirty="0" smtClean="0">
                          <a:latin typeface="Tahoma" pitchFamily="34" charset="0"/>
                          <a:cs typeface="Tahoma" pitchFamily="34" charset="0"/>
                        </a:rPr>
                        <a:t>Grant</a:t>
                      </a:r>
                      <a:endParaRPr lang="en-GB" sz="2400" dirty="0"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>
                    <a:solidFill>
                      <a:srgbClr val="993366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 smtClean="0">
                          <a:latin typeface="Tahoma" pitchFamily="34" charset="0"/>
                          <a:cs typeface="Tahoma" pitchFamily="34" charset="0"/>
                        </a:rPr>
                        <a:t>Up to £25,000</a:t>
                      </a:r>
                      <a:endParaRPr lang="en-GB" sz="2400" dirty="0"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>
                    <a:solidFill>
                      <a:srgbClr val="993366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dirty="0" smtClean="0">
                          <a:latin typeface="Tahoma" pitchFamily="34" charset="0"/>
                          <a:cs typeface="Tahoma" pitchFamily="34" charset="0"/>
                        </a:rPr>
                        <a:t>£3,250</a:t>
                      </a:r>
                      <a:endParaRPr lang="en-GB" sz="2400" dirty="0"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>
                    <a:solidFill>
                      <a:srgbClr val="993366">
                        <a:alpha val="50000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 smtClean="0">
                          <a:latin typeface="Tahoma" pitchFamily="34" charset="0"/>
                          <a:cs typeface="Tahoma" pitchFamily="34" charset="0"/>
                        </a:rPr>
                        <a:t>From £25,001 - £42,600</a:t>
                      </a:r>
                      <a:endParaRPr lang="en-GB" sz="2400" dirty="0"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>
                    <a:solidFill>
                      <a:srgbClr val="993366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dirty="0" smtClean="0">
                          <a:latin typeface="Tahoma" pitchFamily="34" charset="0"/>
                          <a:cs typeface="Tahoma" pitchFamily="34" charset="0"/>
                        </a:rPr>
                        <a:t>Partial grant</a:t>
                      </a:r>
                      <a:endParaRPr lang="en-GB" sz="2400" dirty="0"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>
                    <a:solidFill>
                      <a:srgbClr val="993366">
                        <a:alpha val="50000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 smtClean="0">
                          <a:latin typeface="Tahoma" pitchFamily="34" charset="0"/>
                          <a:cs typeface="Tahoma" pitchFamily="34" charset="0"/>
                        </a:rPr>
                        <a:t>£42,600</a:t>
                      </a:r>
                      <a:r>
                        <a:rPr lang="en-GB" sz="2400" baseline="0" dirty="0" smtClean="0">
                          <a:latin typeface="Tahoma" pitchFamily="34" charset="0"/>
                          <a:cs typeface="Tahoma" pitchFamily="34" charset="0"/>
                        </a:rPr>
                        <a:t>+</a:t>
                      </a:r>
                      <a:endParaRPr lang="en-GB" sz="2400" dirty="0"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>
                    <a:solidFill>
                      <a:srgbClr val="993366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dirty="0" smtClean="0">
                          <a:latin typeface="Tahoma" pitchFamily="34" charset="0"/>
                          <a:cs typeface="Tahoma" pitchFamily="34" charset="0"/>
                        </a:rPr>
                        <a:t>No grant payable</a:t>
                      </a:r>
                      <a:endParaRPr lang="en-GB" sz="2400" dirty="0"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>
                    <a:solidFill>
                      <a:srgbClr val="993366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FC black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380312" y="6093296"/>
            <a:ext cx="1565164" cy="484907"/>
          </a:xfrm>
          <a:prstGeom prst="rect">
            <a:avLst/>
          </a:prstGeom>
        </p:spPr>
      </p:pic>
      <p:pic>
        <p:nvPicPr>
          <p:cNvPr id="6" name="Picture 5" descr="Matrix-QM-RGB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940152" y="6021288"/>
            <a:ext cx="1165904" cy="562423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251520" y="1052736"/>
            <a:ext cx="86409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>
                <a:solidFill>
                  <a:srgbClr val="800080"/>
                </a:solidFill>
                <a:latin typeface="Tahoma" pitchFamily="34" charset="0"/>
                <a:cs typeface="Tahoma" pitchFamily="34" charset="0"/>
              </a:rPr>
              <a:t>National Scholarship Programme</a:t>
            </a:r>
            <a:endParaRPr lang="en-GB" sz="3600" b="1" dirty="0">
              <a:solidFill>
                <a:srgbClr val="80008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23528" y="1772816"/>
            <a:ext cx="8496944" cy="30623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buClr>
                <a:srgbClr val="800080"/>
              </a:buClr>
              <a:buSzPct val="250000"/>
              <a:buFont typeface="Arial" pitchFamily="34" charset="0"/>
              <a:buChar char="•"/>
            </a:pPr>
            <a:r>
              <a:rPr lang="en-GB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GB" sz="2200" dirty="0" smtClean="0">
                <a:latin typeface="Tahoma" pitchFamily="34" charset="0"/>
                <a:cs typeface="Tahoma" pitchFamily="34" charset="0"/>
              </a:rPr>
              <a:t>For students from low-income households</a:t>
            </a:r>
          </a:p>
          <a:p>
            <a:pPr algn="just">
              <a:spcBef>
                <a:spcPts val="600"/>
              </a:spcBef>
              <a:buClr>
                <a:srgbClr val="800080"/>
              </a:buClr>
              <a:buSzPct val="250000"/>
              <a:buFont typeface="Arial" pitchFamily="34" charset="0"/>
              <a:buChar char="•"/>
            </a:pPr>
            <a:r>
              <a:rPr lang="en-GB" sz="2200" dirty="0" smtClean="0">
                <a:latin typeface="Tahoma" pitchFamily="34" charset="0"/>
                <a:cs typeface="Tahoma" pitchFamily="34" charset="0"/>
              </a:rPr>
              <a:t> Scholarships will be worth at least £3,000 and given to students in the form of tuition fee discounts and other benefits.</a:t>
            </a:r>
          </a:p>
          <a:p>
            <a:pPr>
              <a:spcBef>
                <a:spcPts val="600"/>
              </a:spcBef>
              <a:buClr>
                <a:srgbClr val="800080"/>
              </a:buClr>
              <a:buSzPct val="250000"/>
              <a:buFont typeface="Arial" pitchFamily="34" charset="0"/>
              <a:buChar char="•"/>
            </a:pPr>
            <a:r>
              <a:rPr lang="en-GB" sz="2200" dirty="0" smtClean="0">
                <a:latin typeface="Tahoma" pitchFamily="34" charset="0"/>
                <a:cs typeface="Tahoma" pitchFamily="34" charset="0"/>
              </a:rPr>
              <a:t> Each university will design its own scholarship scheme so you’ll need to check to see what the university you’re interested in attending is offering. </a:t>
            </a:r>
          </a:p>
          <a:p>
            <a:pPr>
              <a:spcBef>
                <a:spcPts val="600"/>
              </a:spcBef>
              <a:buClr>
                <a:srgbClr val="800080"/>
              </a:buClr>
              <a:buSzPct val="250000"/>
              <a:buFont typeface="Arial" pitchFamily="34" charset="0"/>
              <a:buChar char="•"/>
            </a:pPr>
            <a:r>
              <a:rPr lang="en-GB" sz="2200" dirty="0" smtClean="0">
                <a:latin typeface="Tahoma" pitchFamily="34" charset="0"/>
                <a:cs typeface="Tahoma" pitchFamily="34" charset="0"/>
              </a:rPr>
              <a:t> Institutions may have a limited number of scholarships available and may apply additional eligibility criteria.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FC black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380312" y="6093296"/>
            <a:ext cx="1565164" cy="484907"/>
          </a:xfrm>
          <a:prstGeom prst="rect">
            <a:avLst/>
          </a:prstGeom>
        </p:spPr>
      </p:pic>
      <p:pic>
        <p:nvPicPr>
          <p:cNvPr id="6" name="Picture 5" descr="Matrix-QM-RGB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940152" y="6021288"/>
            <a:ext cx="1165904" cy="562423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251520" y="1052736"/>
            <a:ext cx="86409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>
                <a:solidFill>
                  <a:srgbClr val="800080"/>
                </a:solidFill>
                <a:latin typeface="Tahoma" pitchFamily="34" charset="0"/>
                <a:cs typeface="Tahoma" pitchFamily="34" charset="0"/>
              </a:rPr>
              <a:t>University of Portsmouth Bursary </a:t>
            </a:r>
            <a:endParaRPr lang="en-GB" sz="3600" b="1" dirty="0">
              <a:solidFill>
                <a:srgbClr val="800080"/>
              </a:solidFill>
              <a:latin typeface="Tahoma" pitchFamily="34" charset="0"/>
              <a:cs typeface="Tahoma" pitchFamily="34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467544" y="2852936"/>
          <a:ext cx="8352927" cy="3474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4309"/>
                <a:gridCol w="2784309"/>
                <a:gridCol w="2784309"/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2200" dirty="0" smtClean="0">
                          <a:latin typeface="Tahoma" pitchFamily="34" charset="0"/>
                          <a:cs typeface="Tahoma" pitchFamily="34" charset="0"/>
                        </a:rPr>
                        <a:t>Household Income</a:t>
                      </a:r>
                      <a:endParaRPr lang="en-GB" sz="2200" dirty="0"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>
                    <a:solidFill>
                      <a:srgbClr val="9933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200" dirty="0" smtClean="0">
                          <a:latin typeface="Tahoma" pitchFamily="34" charset="0"/>
                          <a:cs typeface="Tahoma" pitchFamily="34" charset="0"/>
                        </a:rPr>
                        <a:t>Tuition</a:t>
                      </a:r>
                      <a:r>
                        <a:rPr lang="en-GB" sz="2200" baseline="0" dirty="0" smtClean="0">
                          <a:latin typeface="Tahoma" pitchFamily="34" charset="0"/>
                          <a:cs typeface="Tahoma" pitchFamily="34" charset="0"/>
                        </a:rPr>
                        <a:t> Fee Discount</a:t>
                      </a:r>
                      <a:endParaRPr lang="en-GB" sz="2200" dirty="0"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>
                    <a:solidFill>
                      <a:srgbClr val="9933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200" dirty="0" smtClean="0">
                          <a:latin typeface="Tahoma" pitchFamily="34" charset="0"/>
                          <a:cs typeface="Tahoma" pitchFamily="34" charset="0"/>
                        </a:rPr>
                        <a:t>Living Cost </a:t>
                      </a:r>
                      <a:r>
                        <a:rPr lang="en-GB" sz="2200" baseline="0" dirty="0" smtClean="0">
                          <a:latin typeface="Tahoma" pitchFamily="34" charset="0"/>
                          <a:cs typeface="Tahoma" pitchFamily="34" charset="0"/>
                        </a:rPr>
                        <a:t>Bursary</a:t>
                      </a:r>
                      <a:endParaRPr lang="en-GB" sz="2200" dirty="0"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>
                    <a:solidFill>
                      <a:srgbClr val="993366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200" dirty="0" smtClean="0">
                          <a:latin typeface="Tahoma" pitchFamily="34" charset="0"/>
                          <a:cs typeface="Tahoma" pitchFamily="34" charset="0"/>
                        </a:rPr>
                        <a:t>£25,000 or less</a:t>
                      </a:r>
                      <a:endParaRPr lang="en-GB" sz="2200" dirty="0"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>
                    <a:solidFill>
                      <a:srgbClr val="993366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200" dirty="0" smtClean="0">
                          <a:latin typeface="Tahoma" pitchFamily="34" charset="0"/>
                          <a:cs typeface="Tahoma" pitchFamily="34" charset="0"/>
                        </a:rPr>
                        <a:t>£2,000 in first</a:t>
                      </a:r>
                      <a:r>
                        <a:rPr lang="en-GB" sz="2200" baseline="0" dirty="0" smtClean="0">
                          <a:latin typeface="Tahoma" pitchFamily="34" charset="0"/>
                          <a:cs typeface="Tahoma" pitchFamily="34" charset="0"/>
                        </a:rPr>
                        <a:t> year of study only</a:t>
                      </a:r>
                      <a:endParaRPr lang="en-GB" sz="2200" dirty="0"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>
                    <a:solidFill>
                      <a:srgbClr val="993366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200" dirty="0" smtClean="0">
                          <a:latin typeface="Tahoma" pitchFamily="34" charset="0"/>
                          <a:cs typeface="Tahoma" pitchFamily="34" charset="0"/>
                        </a:rPr>
                        <a:t>£1,000 each year</a:t>
                      </a:r>
                      <a:endParaRPr lang="en-GB" sz="2200" dirty="0"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>
                    <a:solidFill>
                      <a:srgbClr val="993366">
                        <a:alpha val="50000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200" dirty="0" smtClean="0">
                          <a:latin typeface="Tahoma" pitchFamily="34" charset="0"/>
                          <a:cs typeface="Tahoma" pitchFamily="34" charset="0"/>
                        </a:rPr>
                        <a:t>From £25,001 - £32,000</a:t>
                      </a:r>
                      <a:endParaRPr lang="en-GB" sz="2200" dirty="0"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>
                    <a:solidFill>
                      <a:srgbClr val="993366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200" dirty="0" smtClean="0">
                          <a:latin typeface="Tahoma" pitchFamily="34" charset="0"/>
                          <a:cs typeface="Tahoma" pitchFamily="34" charset="0"/>
                        </a:rPr>
                        <a:t>-</a:t>
                      </a:r>
                      <a:endParaRPr lang="en-GB" sz="2200" dirty="0"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>
                    <a:solidFill>
                      <a:srgbClr val="993366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200" dirty="0" smtClean="0">
                          <a:latin typeface="Tahoma" pitchFamily="34" charset="0"/>
                          <a:cs typeface="Tahoma" pitchFamily="34" charset="0"/>
                        </a:rPr>
                        <a:t>£1,000 each year</a:t>
                      </a:r>
                      <a:endParaRPr lang="en-GB" sz="2200" dirty="0"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>
                    <a:solidFill>
                      <a:srgbClr val="993366">
                        <a:alpha val="50000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200" dirty="0" smtClean="0">
                          <a:latin typeface="Tahoma" pitchFamily="34" charset="0"/>
                          <a:cs typeface="Tahoma" pitchFamily="34" charset="0"/>
                        </a:rPr>
                        <a:t>From</a:t>
                      </a:r>
                      <a:r>
                        <a:rPr lang="en-GB" sz="2200" baseline="0" dirty="0" smtClean="0">
                          <a:latin typeface="Tahoma" pitchFamily="34" charset="0"/>
                          <a:cs typeface="Tahoma" pitchFamily="34" charset="0"/>
                        </a:rPr>
                        <a:t> £32,001 - £42,600</a:t>
                      </a:r>
                      <a:endParaRPr lang="en-GB" sz="2200" dirty="0"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>
                    <a:solidFill>
                      <a:srgbClr val="993366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200" dirty="0" smtClean="0">
                          <a:latin typeface="Tahoma" pitchFamily="34" charset="0"/>
                          <a:cs typeface="Tahoma" pitchFamily="34" charset="0"/>
                        </a:rPr>
                        <a:t>-</a:t>
                      </a:r>
                      <a:endParaRPr lang="en-GB" sz="2200" dirty="0"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>
                    <a:solidFill>
                      <a:srgbClr val="993366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200" dirty="0" smtClean="0">
                          <a:latin typeface="Tahoma" pitchFamily="34" charset="0"/>
                          <a:cs typeface="Tahoma" pitchFamily="34" charset="0"/>
                        </a:rPr>
                        <a:t>£500 each year</a:t>
                      </a:r>
                      <a:endParaRPr lang="en-GB" sz="2200" dirty="0"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>
                    <a:solidFill>
                      <a:srgbClr val="993366">
                        <a:alpha val="50000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200" dirty="0" smtClean="0">
                          <a:latin typeface="Tahoma" pitchFamily="34" charset="0"/>
                          <a:cs typeface="Tahoma" pitchFamily="34" charset="0"/>
                        </a:rPr>
                        <a:t>Over £42,600</a:t>
                      </a:r>
                      <a:endParaRPr lang="en-GB" sz="2200" dirty="0"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>
                    <a:solidFill>
                      <a:srgbClr val="993366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200" dirty="0" smtClean="0">
                          <a:latin typeface="Tahoma" pitchFamily="34" charset="0"/>
                          <a:cs typeface="Tahoma" pitchFamily="34" charset="0"/>
                        </a:rPr>
                        <a:t>-</a:t>
                      </a:r>
                      <a:endParaRPr lang="en-GB" sz="2200" dirty="0"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>
                    <a:solidFill>
                      <a:srgbClr val="993366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200" dirty="0" smtClean="0">
                          <a:latin typeface="Tahoma" pitchFamily="34" charset="0"/>
                          <a:cs typeface="Tahoma" pitchFamily="34" charset="0"/>
                        </a:rPr>
                        <a:t>-</a:t>
                      </a:r>
                      <a:endParaRPr lang="en-GB" sz="2200" dirty="0"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>
                    <a:solidFill>
                      <a:srgbClr val="993366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323528" y="1772816"/>
            <a:ext cx="8496944" cy="8771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buClr>
                <a:srgbClr val="800080"/>
              </a:buClr>
              <a:buFont typeface="Arial" pitchFamily="34" charset="0"/>
              <a:buChar char="•"/>
            </a:pPr>
            <a:r>
              <a:rPr lang="en-GB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GB" sz="2200" dirty="0" smtClean="0">
                <a:latin typeface="Tahoma" pitchFamily="34" charset="0"/>
                <a:cs typeface="Tahoma" pitchFamily="34" charset="0"/>
              </a:rPr>
              <a:t>For full-time, English students</a:t>
            </a:r>
          </a:p>
          <a:p>
            <a:pPr algn="just">
              <a:spcBef>
                <a:spcPts val="600"/>
              </a:spcBef>
              <a:buClr>
                <a:srgbClr val="800080"/>
              </a:buClr>
              <a:buFont typeface="Arial" pitchFamily="34" charset="0"/>
              <a:buChar char="•"/>
            </a:pPr>
            <a:r>
              <a:rPr lang="en-GB" sz="2200" dirty="0" smtClean="0">
                <a:latin typeface="Tahoma" pitchFamily="34" charset="0"/>
                <a:cs typeface="Tahoma" pitchFamily="34" charset="0"/>
              </a:rPr>
              <a:t> Numbers are not limited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FC black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380312" y="6093296"/>
            <a:ext cx="1565164" cy="484907"/>
          </a:xfrm>
          <a:prstGeom prst="rect">
            <a:avLst/>
          </a:prstGeom>
        </p:spPr>
      </p:pic>
      <p:pic>
        <p:nvPicPr>
          <p:cNvPr id="6" name="Picture 5" descr="Matrix-QM-RGB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940152" y="6021288"/>
            <a:ext cx="1165904" cy="562423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251520" y="1052736"/>
            <a:ext cx="856895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GB" sz="3000" b="1" dirty="0" smtClean="0">
                <a:solidFill>
                  <a:srgbClr val="800080"/>
                </a:solidFill>
                <a:latin typeface="Tahoma" pitchFamily="34" charset="0"/>
                <a:ea typeface="+mn-ea"/>
                <a:cs typeface="Tahoma" pitchFamily="34" charset="0"/>
              </a:rPr>
              <a:t>Basic Student Support 2012/13 Summary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23528" y="1628800"/>
            <a:ext cx="8463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7030A0"/>
              </a:buClr>
              <a:buSzPct val="150000"/>
            </a:pPr>
            <a:r>
              <a:rPr lang="en-GB" sz="2000" dirty="0" smtClean="0">
                <a:latin typeface="Tahoma" pitchFamily="34" charset="0"/>
                <a:cs typeface="Tahoma" pitchFamily="34" charset="0"/>
              </a:rPr>
              <a:t>Students living away from home studying </a:t>
            </a:r>
            <a:r>
              <a:rPr lang="en-GB" sz="2000" smtClean="0">
                <a:latin typeface="Tahoma" pitchFamily="34" charset="0"/>
                <a:cs typeface="Tahoma" pitchFamily="34" charset="0"/>
              </a:rPr>
              <a:t>at Portsmouth</a:t>
            </a:r>
            <a:endParaRPr lang="en-GB" sz="2000" dirty="0" smtClean="0">
              <a:latin typeface="Tahoma" pitchFamily="34" charset="0"/>
              <a:cs typeface="Tahoma" pitchFamily="34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755576" y="2204864"/>
          <a:ext cx="7560840" cy="3235960"/>
        </p:xfrm>
        <a:graphic>
          <a:graphicData uri="http://schemas.openxmlformats.org/drawingml/2006/table">
            <a:tbl>
              <a:tblPr firstRow="1" bandRow="1">
                <a:solidFill>
                  <a:schemeClr val="bg1"/>
                </a:solidFill>
                <a:tableStyleId>{35758FB7-9AC5-4552-8A53-C91805E547FA}</a:tableStyleId>
              </a:tblPr>
              <a:tblGrid>
                <a:gridCol w="1512168"/>
                <a:gridCol w="1512168"/>
                <a:gridCol w="1512168"/>
                <a:gridCol w="1512168"/>
                <a:gridCol w="151216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Household</a:t>
                      </a:r>
                      <a:r>
                        <a:rPr lang="en-GB" sz="1200" baseline="0" dirty="0" smtClean="0"/>
                        <a:t> income</a:t>
                      </a:r>
                      <a:endParaRPr lang="en-GB" sz="1200" dirty="0"/>
                    </a:p>
                  </a:txBody>
                  <a:tcPr anchor="ctr">
                    <a:solidFill>
                      <a:srgbClr val="9933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Tuition</a:t>
                      </a:r>
                      <a:r>
                        <a:rPr lang="en-GB" sz="1200" baseline="0" dirty="0" smtClean="0"/>
                        <a:t> Fee Loan</a:t>
                      </a:r>
                      <a:endParaRPr lang="en-GB" sz="1200" dirty="0"/>
                    </a:p>
                  </a:txBody>
                  <a:tcPr anchor="ctr">
                    <a:solidFill>
                      <a:srgbClr val="9933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Living Costs Grant</a:t>
                      </a:r>
                      <a:endParaRPr lang="en-GB" sz="1200" dirty="0"/>
                    </a:p>
                  </a:txBody>
                  <a:tcPr anchor="ctr">
                    <a:solidFill>
                      <a:srgbClr val="9933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Living Costs Loan</a:t>
                      </a:r>
                      <a:endParaRPr lang="en-GB" sz="1200" dirty="0"/>
                    </a:p>
                  </a:txBody>
                  <a:tcPr anchor="ctr">
                    <a:solidFill>
                      <a:srgbClr val="9933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University of Portsmouth</a:t>
                      </a:r>
                      <a:r>
                        <a:rPr lang="en-GB" sz="1200" baseline="0" dirty="0" smtClean="0"/>
                        <a:t> Bursary</a:t>
                      </a:r>
                      <a:endParaRPr lang="en-GB" sz="1200" dirty="0"/>
                    </a:p>
                  </a:txBody>
                  <a:tcPr anchor="ctr">
                    <a:solidFill>
                      <a:srgbClr val="993366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solidFill>
                            <a:srgbClr val="993366"/>
                          </a:solidFill>
                        </a:rPr>
                        <a:t>Up</a:t>
                      </a:r>
                      <a:r>
                        <a:rPr lang="en-GB" sz="1200" b="1" baseline="0" dirty="0" smtClean="0">
                          <a:solidFill>
                            <a:srgbClr val="993366"/>
                          </a:solidFill>
                        </a:rPr>
                        <a:t> to £25,000</a:t>
                      </a:r>
                      <a:endParaRPr lang="en-GB" sz="1200" b="1" dirty="0">
                        <a:solidFill>
                          <a:srgbClr val="993366"/>
                        </a:solidFill>
                      </a:endParaRPr>
                    </a:p>
                  </a:txBody>
                  <a:tcPr>
                    <a:solidFill>
                      <a:schemeClr val="bg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solidFill>
                            <a:srgbClr val="993366"/>
                          </a:solidFill>
                        </a:rPr>
                        <a:t>£6,500*</a:t>
                      </a:r>
                      <a:endParaRPr lang="en-GB" sz="1200" b="1" dirty="0">
                        <a:solidFill>
                          <a:srgbClr val="993366"/>
                        </a:solidFill>
                      </a:endParaRPr>
                    </a:p>
                  </a:txBody>
                  <a:tcPr>
                    <a:solidFill>
                      <a:schemeClr val="bg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solidFill>
                            <a:srgbClr val="993366"/>
                          </a:solidFill>
                        </a:rPr>
                        <a:t>£3,250</a:t>
                      </a:r>
                      <a:endParaRPr lang="en-GB" sz="1200" b="1" dirty="0">
                        <a:solidFill>
                          <a:srgbClr val="993366"/>
                        </a:solidFill>
                      </a:endParaRPr>
                    </a:p>
                  </a:txBody>
                  <a:tcPr>
                    <a:solidFill>
                      <a:schemeClr val="bg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solidFill>
                            <a:srgbClr val="993366"/>
                          </a:solidFill>
                        </a:rPr>
                        <a:t>£3,875</a:t>
                      </a:r>
                      <a:endParaRPr lang="en-GB" sz="1200" b="1" dirty="0">
                        <a:solidFill>
                          <a:srgbClr val="993366"/>
                        </a:solidFill>
                      </a:endParaRPr>
                    </a:p>
                  </a:txBody>
                  <a:tcPr>
                    <a:solidFill>
                      <a:schemeClr val="bg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solidFill>
                            <a:srgbClr val="993366"/>
                          </a:solidFill>
                        </a:rPr>
                        <a:t>£1000</a:t>
                      </a:r>
                      <a:endParaRPr lang="en-GB" sz="1200" b="1" dirty="0">
                        <a:solidFill>
                          <a:srgbClr val="993366"/>
                        </a:solidFill>
                      </a:endParaRPr>
                    </a:p>
                  </a:txBody>
                  <a:tcPr>
                    <a:solidFill>
                      <a:schemeClr val="bg1">
                        <a:alpha val="5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solidFill>
                            <a:schemeClr val="bg1"/>
                          </a:solidFill>
                        </a:rPr>
                        <a:t>Up to £30,000</a:t>
                      </a:r>
                      <a:endParaRPr lang="en-GB" sz="1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9933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solidFill>
                            <a:schemeClr val="bg1"/>
                          </a:solidFill>
                        </a:rPr>
                        <a:t>£8,500</a:t>
                      </a:r>
                      <a:endParaRPr lang="en-GB" sz="1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9933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solidFill>
                            <a:schemeClr val="bg1"/>
                          </a:solidFill>
                        </a:rPr>
                        <a:t>£2,341</a:t>
                      </a:r>
                      <a:endParaRPr lang="en-GB" sz="1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9933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solidFill>
                            <a:schemeClr val="bg1"/>
                          </a:solidFill>
                        </a:rPr>
                        <a:t>£4,330</a:t>
                      </a:r>
                      <a:endParaRPr lang="en-GB" sz="1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9933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solidFill>
                            <a:schemeClr val="bg1"/>
                          </a:solidFill>
                        </a:rPr>
                        <a:t>£1,000</a:t>
                      </a:r>
                      <a:endParaRPr lang="en-GB" sz="1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993366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solidFill>
                            <a:srgbClr val="993366"/>
                          </a:solidFill>
                        </a:rPr>
                        <a:t>Up to</a:t>
                      </a:r>
                      <a:r>
                        <a:rPr lang="en-GB" sz="1200" b="1" baseline="0" dirty="0" smtClean="0">
                          <a:solidFill>
                            <a:srgbClr val="993366"/>
                          </a:solidFill>
                        </a:rPr>
                        <a:t> </a:t>
                      </a:r>
                      <a:r>
                        <a:rPr lang="en-GB" sz="1200" b="1" dirty="0" smtClean="0">
                          <a:solidFill>
                            <a:srgbClr val="993366"/>
                          </a:solidFill>
                        </a:rPr>
                        <a:t>£35,000</a:t>
                      </a:r>
                      <a:endParaRPr lang="en-GB" sz="1200" b="1" dirty="0">
                        <a:solidFill>
                          <a:srgbClr val="993366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solidFill>
                            <a:srgbClr val="993366"/>
                          </a:solidFill>
                        </a:rPr>
                        <a:t>£8,500</a:t>
                      </a:r>
                      <a:endParaRPr lang="en-GB" sz="1200" b="1" dirty="0">
                        <a:solidFill>
                          <a:srgbClr val="993366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solidFill>
                            <a:srgbClr val="993366"/>
                          </a:solidFill>
                        </a:rPr>
                        <a:t>£1,432</a:t>
                      </a:r>
                      <a:endParaRPr lang="en-GB" sz="1200" b="1" dirty="0">
                        <a:solidFill>
                          <a:srgbClr val="993366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solidFill>
                            <a:srgbClr val="993366"/>
                          </a:solidFill>
                        </a:rPr>
                        <a:t>£4,784</a:t>
                      </a:r>
                      <a:endParaRPr lang="en-GB" sz="1200" b="1" dirty="0">
                        <a:solidFill>
                          <a:srgbClr val="993366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solidFill>
                            <a:srgbClr val="993366"/>
                          </a:solidFill>
                        </a:rPr>
                        <a:t>£500</a:t>
                      </a:r>
                      <a:endParaRPr lang="en-GB" sz="1200" b="1" dirty="0">
                        <a:solidFill>
                          <a:srgbClr val="993366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solidFill>
                            <a:schemeClr val="bg1"/>
                          </a:solidFill>
                        </a:rPr>
                        <a:t>Up to £40,000</a:t>
                      </a:r>
                      <a:endParaRPr lang="en-GB" sz="1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9933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 smtClean="0">
                          <a:solidFill>
                            <a:schemeClr val="bg1"/>
                          </a:solidFill>
                        </a:rPr>
                        <a:t>£8,500</a:t>
                      </a:r>
                    </a:p>
                  </a:txBody>
                  <a:tcPr>
                    <a:solidFill>
                      <a:srgbClr val="9933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solidFill>
                            <a:schemeClr val="bg1"/>
                          </a:solidFill>
                        </a:rPr>
                        <a:t>£523</a:t>
                      </a:r>
                      <a:endParaRPr lang="en-GB" sz="1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9933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solidFill>
                            <a:schemeClr val="bg1"/>
                          </a:solidFill>
                        </a:rPr>
                        <a:t>£5,239</a:t>
                      </a:r>
                      <a:endParaRPr lang="en-GB" sz="1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9933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solidFill>
                            <a:schemeClr val="bg1"/>
                          </a:solidFill>
                        </a:rPr>
                        <a:t>£500</a:t>
                      </a:r>
                      <a:endParaRPr lang="en-GB" sz="1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993366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solidFill>
                            <a:srgbClr val="993366"/>
                          </a:solidFill>
                        </a:rPr>
                        <a:t>Up to £50,000</a:t>
                      </a:r>
                      <a:endParaRPr lang="en-GB" sz="1200" b="1" dirty="0">
                        <a:solidFill>
                          <a:srgbClr val="993366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 smtClean="0">
                          <a:solidFill>
                            <a:srgbClr val="993366"/>
                          </a:solidFill>
                        </a:rPr>
                        <a:t>£8,500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solidFill>
                            <a:srgbClr val="993366"/>
                          </a:solidFill>
                        </a:rPr>
                        <a:t>-</a:t>
                      </a:r>
                      <a:endParaRPr lang="en-GB" sz="1200" b="1" dirty="0">
                        <a:solidFill>
                          <a:srgbClr val="993366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solidFill>
                            <a:srgbClr val="993366"/>
                          </a:solidFill>
                        </a:rPr>
                        <a:t>£4,288</a:t>
                      </a:r>
                      <a:endParaRPr lang="en-GB" sz="1200" b="1" dirty="0">
                        <a:solidFill>
                          <a:srgbClr val="993366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solidFill>
                            <a:srgbClr val="993366"/>
                          </a:solidFill>
                        </a:rPr>
                        <a:t>-</a:t>
                      </a:r>
                      <a:endParaRPr lang="en-GB" sz="1200" b="1" dirty="0">
                        <a:solidFill>
                          <a:srgbClr val="993366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solidFill>
                            <a:schemeClr val="bg1"/>
                          </a:solidFill>
                        </a:rPr>
                        <a:t>Up to</a:t>
                      </a:r>
                      <a:r>
                        <a:rPr lang="en-GB" sz="1200" b="1" baseline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GB" sz="1200" b="1" dirty="0" smtClean="0">
                          <a:solidFill>
                            <a:schemeClr val="bg1"/>
                          </a:solidFill>
                        </a:rPr>
                        <a:t>£60,000</a:t>
                      </a:r>
                      <a:endParaRPr lang="en-GB" sz="1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9933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 smtClean="0">
                          <a:solidFill>
                            <a:schemeClr val="bg1"/>
                          </a:solidFill>
                        </a:rPr>
                        <a:t>£8,500</a:t>
                      </a:r>
                    </a:p>
                  </a:txBody>
                  <a:tcPr>
                    <a:solidFill>
                      <a:srgbClr val="9933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solidFill>
                            <a:schemeClr val="bg1"/>
                          </a:solidFill>
                        </a:rPr>
                        <a:t>-</a:t>
                      </a:r>
                      <a:endParaRPr lang="en-GB" sz="1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9933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solidFill>
                            <a:schemeClr val="bg1"/>
                          </a:solidFill>
                        </a:rPr>
                        <a:t>£3,788</a:t>
                      </a:r>
                      <a:endParaRPr lang="en-GB" sz="1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9933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solidFill>
                            <a:schemeClr val="bg1"/>
                          </a:solidFill>
                        </a:rPr>
                        <a:t>-</a:t>
                      </a:r>
                      <a:endParaRPr lang="en-GB" sz="1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993366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solidFill>
                            <a:srgbClr val="993366"/>
                          </a:solidFill>
                        </a:rPr>
                        <a:t>Above £62,500</a:t>
                      </a:r>
                      <a:endParaRPr lang="en-GB" sz="1200" b="1" dirty="0">
                        <a:solidFill>
                          <a:srgbClr val="993366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 smtClean="0">
                          <a:solidFill>
                            <a:srgbClr val="993366"/>
                          </a:solidFill>
                        </a:rPr>
                        <a:t>£8,500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solidFill>
                            <a:srgbClr val="993366"/>
                          </a:solidFill>
                        </a:rPr>
                        <a:t>-</a:t>
                      </a:r>
                      <a:endParaRPr lang="en-GB" sz="1200" b="1" dirty="0">
                        <a:solidFill>
                          <a:srgbClr val="993366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solidFill>
                            <a:srgbClr val="993366"/>
                          </a:solidFill>
                        </a:rPr>
                        <a:t>£3,575</a:t>
                      </a:r>
                      <a:endParaRPr lang="en-GB" sz="1200" b="1" dirty="0">
                        <a:solidFill>
                          <a:srgbClr val="993366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solidFill>
                            <a:srgbClr val="993366"/>
                          </a:solidFill>
                        </a:rPr>
                        <a:t>-</a:t>
                      </a:r>
                      <a:endParaRPr lang="en-GB" sz="1200" b="1" dirty="0">
                        <a:solidFill>
                          <a:srgbClr val="993366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755576" y="5661248"/>
            <a:ext cx="7560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dirty="0" smtClean="0">
                <a:latin typeface="Tahoma" pitchFamily="34" charset="0"/>
                <a:cs typeface="Tahoma" pitchFamily="34" charset="0"/>
              </a:rPr>
              <a:t>* Due to Tuition Costs discount in first year, £8,500 in all other years</a:t>
            </a:r>
            <a:endParaRPr lang="en-GB" sz="1800" dirty="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ew prospectus">
  <a:themeElements>
    <a:clrScheme name="new prospectus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new prospectus">
      <a:majorFont>
        <a:latin typeface="Verdana"/>
        <a:ea typeface="ＭＳ Ｐゴシック"/>
        <a:cs typeface=""/>
      </a:majorFont>
      <a:minorFont>
        <a:latin typeface="Verdan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new prospectus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w prospectus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w prospectus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w prospectus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w prospectu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w prospectu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w prospectu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331</TotalTime>
  <Words>1799</Words>
  <Application>Microsoft Office PowerPoint</Application>
  <PresentationFormat>On-screen Show (4:3)</PresentationFormat>
  <Paragraphs>334</Paragraphs>
  <Slides>27</Slides>
  <Notes>27</Notes>
  <HiddenSlides>4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new prospectus</vt:lpstr>
      <vt:lpstr>Student Funding arrangements for 2012/13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Studying outside England </vt:lpstr>
      <vt:lpstr>Studying outside England </vt:lpstr>
      <vt:lpstr>Additional Support  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</vt:vector>
  </TitlesOfParts>
  <Company>University_Of_Portsmouth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MellorJ</dc:creator>
  <cp:lastModifiedBy>.</cp:lastModifiedBy>
  <cp:revision>36</cp:revision>
  <dcterms:created xsi:type="dcterms:W3CDTF">2007-06-11T13:45:01Z</dcterms:created>
  <dcterms:modified xsi:type="dcterms:W3CDTF">2011-10-20T14:25:46Z</dcterms:modified>
</cp:coreProperties>
</file>